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683" r:id="rId5"/>
    <p:sldId id="684" r:id="rId6"/>
    <p:sldId id="685" r:id="rId7"/>
    <p:sldId id="622" r:id="rId8"/>
    <p:sldId id="623" r:id="rId9"/>
    <p:sldId id="632" r:id="rId10"/>
    <p:sldId id="634" r:id="rId11"/>
    <p:sldId id="700" r:id="rId12"/>
    <p:sldId id="701" r:id="rId13"/>
    <p:sldId id="702" r:id="rId14"/>
    <p:sldId id="635" r:id="rId15"/>
    <p:sldId id="753" r:id="rId16"/>
    <p:sldId id="636" r:id="rId17"/>
    <p:sldId id="703" r:id="rId18"/>
    <p:sldId id="704" r:id="rId19"/>
    <p:sldId id="705" r:id="rId20"/>
    <p:sldId id="638" r:id="rId21"/>
    <p:sldId id="754" r:id="rId22"/>
    <p:sldId id="706" r:id="rId23"/>
    <p:sldId id="707" r:id="rId24"/>
    <p:sldId id="708" r:id="rId25"/>
    <p:sldId id="639" r:id="rId26"/>
    <p:sldId id="640" r:id="rId27"/>
    <p:sldId id="709" r:id="rId28"/>
    <p:sldId id="641" r:id="rId29"/>
    <p:sldId id="853" r:id="rId30"/>
    <p:sldId id="847" r:id="rId31"/>
    <p:sldId id="643" r:id="rId32"/>
    <p:sldId id="644" r:id="rId33"/>
    <p:sldId id="645" r:id="rId34"/>
    <p:sldId id="648" r:id="rId35"/>
    <p:sldId id="460" r:id="rId36"/>
    <p:sldId id="462" r:id="rId37"/>
    <p:sldId id="461" r:id="rId38"/>
    <p:sldId id="46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1447E3-40BD-41B5-9D1E-F7FE9E28E27B}" v="3" dt="2023-04-18T18:43:59.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d ahmed ali Khan" userId="08dcc134e75ba06d" providerId="LiveId" clId="{241447E3-40BD-41B5-9D1E-F7FE9E28E27B}"/>
    <pc:docChg chg="custSel addSld delSld modSld sldOrd">
      <pc:chgData name="Md ahmed ali Khan" userId="08dcc134e75ba06d" providerId="LiveId" clId="{241447E3-40BD-41B5-9D1E-F7FE9E28E27B}" dt="2023-04-18T18:45:34.166" v="106" actId="20577"/>
      <pc:docMkLst>
        <pc:docMk/>
      </pc:docMkLst>
      <pc:sldChg chg="new del">
        <pc:chgData name="Md ahmed ali Khan" userId="08dcc134e75ba06d" providerId="LiveId" clId="{241447E3-40BD-41B5-9D1E-F7FE9E28E27B}" dt="2023-04-18T18:44:18.658" v="14" actId="47"/>
        <pc:sldMkLst>
          <pc:docMk/>
          <pc:sldMk cId="4288277972" sldId="256"/>
        </pc:sldMkLst>
      </pc:sldChg>
      <pc:sldChg chg="add ord">
        <pc:chgData name="Md ahmed ali Khan" userId="08dcc134e75ba06d" providerId="LiveId" clId="{241447E3-40BD-41B5-9D1E-F7FE9E28E27B}" dt="2023-04-18T18:44:16.739" v="13"/>
        <pc:sldMkLst>
          <pc:docMk/>
          <pc:sldMk cId="1084091950" sldId="257"/>
        </pc:sldMkLst>
      </pc:sldChg>
      <pc:sldChg chg="add del">
        <pc:chgData name="Md ahmed ali Khan" userId="08dcc134e75ba06d" providerId="LiveId" clId="{241447E3-40BD-41B5-9D1E-F7FE9E28E27B}" dt="2023-04-18T18:43:54.054" v="8" actId="2696"/>
        <pc:sldMkLst>
          <pc:docMk/>
          <pc:sldMk cId="1307440379" sldId="257"/>
        </pc:sldMkLst>
      </pc:sldChg>
      <pc:sldChg chg="add">
        <pc:chgData name="Md ahmed ali Khan" userId="08dcc134e75ba06d" providerId="LiveId" clId="{241447E3-40BD-41B5-9D1E-F7FE9E28E27B}" dt="2023-04-18T18:43:41.221" v="7"/>
        <pc:sldMkLst>
          <pc:docMk/>
          <pc:sldMk cId="0" sldId="258"/>
        </pc:sldMkLst>
      </pc:sldChg>
      <pc:sldChg chg="modSp add mod">
        <pc:chgData name="Md ahmed ali Khan" userId="08dcc134e75ba06d" providerId="LiveId" clId="{241447E3-40BD-41B5-9D1E-F7FE9E28E27B}" dt="2023-04-18T18:45:34.166" v="106" actId="20577"/>
        <pc:sldMkLst>
          <pc:docMk/>
          <pc:sldMk cId="3994717819" sldId="259"/>
        </pc:sldMkLst>
        <pc:graphicFrameChg chg="modGraphic">
          <ac:chgData name="Md ahmed ali Khan" userId="08dcc134e75ba06d" providerId="LiveId" clId="{241447E3-40BD-41B5-9D1E-F7FE9E28E27B}" dt="2023-04-18T18:45:34.166" v="106" actId="20577"/>
          <ac:graphicFrameMkLst>
            <pc:docMk/>
            <pc:sldMk cId="3994717819" sldId="259"/>
            <ac:graphicFrameMk id="2" creationId="{00000000-0000-0000-0000-000000000000}"/>
          </ac:graphicFrameMkLst>
        </pc:graphicFrameChg>
      </pc:sldChg>
      <pc:sldChg chg="add">
        <pc:chgData name="Md ahmed ali Khan" userId="08dcc134e75ba06d" providerId="LiveId" clId="{241447E3-40BD-41B5-9D1E-F7FE9E28E27B}" dt="2023-04-18T18:43:59.846" v="9"/>
        <pc:sldMkLst>
          <pc:docMk/>
          <pc:sldMk cId="405807887" sldId="460"/>
        </pc:sldMkLst>
      </pc:sldChg>
      <pc:sldChg chg="add del">
        <pc:chgData name="Md ahmed ali Khan" userId="08dcc134e75ba06d" providerId="LiveId" clId="{241447E3-40BD-41B5-9D1E-F7FE9E28E27B}" dt="2023-04-18T18:43:54.054" v="8" actId="2696"/>
        <pc:sldMkLst>
          <pc:docMk/>
          <pc:sldMk cId="2088728502" sldId="460"/>
        </pc:sldMkLst>
      </pc:sldChg>
      <pc:sldChg chg="add">
        <pc:chgData name="Md ahmed ali Khan" userId="08dcc134e75ba06d" providerId="LiveId" clId="{241447E3-40BD-41B5-9D1E-F7FE9E28E27B}" dt="2023-04-18T18:43:59.846" v="9"/>
        <pc:sldMkLst>
          <pc:docMk/>
          <pc:sldMk cId="903562770" sldId="461"/>
        </pc:sldMkLst>
      </pc:sldChg>
      <pc:sldChg chg="add del">
        <pc:chgData name="Md ahmed ali Khan" userId="08dcc134e75ba06d" providerId="LiveId" clId="{241447E3-40BD-41B5-9D1E-F7FE9E28E27B}" dt="2023-04-18T18:43:54.054" v="8" actId="2696"/>
        <pc:sldMkLst>
          <pc:docMk/>
          <pc:sldMk cId="1844926356" sldId="461"/>
        </pc:sldMkLst>
      </pc:sldChg>
      <pc:sldChg chg="add del">
        <pc:chgData name="Md ahmed ali Khan" userId="08dcc134e75ba06d" providerId="LiveId" clId="{241447E3-40BD-41B5-9D1E-F7FE9E28E27B}" dt="2023-04-18T18:43:54.054" v="8" actId="2696"/>
        <pc:sldMkLst>
          <pc:docMk/>
          <pc:sldMk cId="2382515241" sldId="462"/>
        </pc:sldMkLst>
      </pc:sldChg>
      <pc:sldChg chg="add">
        <pc:chgData name="Md ahmed ali Khan" userId="08dcc134e75ba06d" providerId="LiveId" clId="{241447E3-40BD-41B5-9D1E-F7FE9E28E27B}" dt="2023-04-18T18:43:59.846" v="9"/>
        <pc:sldMkLst>
          <pc:docMk/>
          <pc:sldMk cId="4158823872" sldId="462"/>
        </pc:sldMkLst>
      </pc:sldChg>
      <pc:sldChg chg="add">
        <pc:chgData name="Md ahmed ali Khan" userId="08dcc134e75ba06d" providerId="LiveId" clId="{241447E3-40BD-41B5-9D1E-F7FE9E28E27B}" dt="2023-04-18T18:43:59.846" v="9"/>
        <pc:sldMkLst>
          <pc:docMk/>
          <pc:sldMk cId="79051601" sldId="463"/>
        </pc:sldMkLst>
      </pc:sldChg>
      <pc:sldChg chg="add del">
        <pc:chgData name="Md ahmed ali Khan" userId="08dcc134e75ba06d" providerId="LiveId" clId="{241447E3-40BD-41B5-9D1E-F7FE9E28E27B}" dt="2023-04-18T18:43:54.054" v="8" actId="2696"/>
        <pc:sldMkLst>
          <pc:docMk/>
          <pc:sldMk cId="294204633" sldId="463"/>
        </pc:sldMkLst>
      </pc:sldChg>
      <pc:sldChg chg="add">
        <pc:chgData name="Md ahmed ali Khan" userId="08dcc134e75ba06d" providerId="LiveId" clId="{241447E3-40BD-41B5-9D1E-F7FE9E28E27B}" dt="2023-04-18T18:42:36.014" v="1"/>
        <pc:sldMkLst>
          <pc:docMk/>
          <pc:sldMk cId="0" sldId="622"/>
        </pc:sldMkLst>
      </pc:sldChg>
      <pc:sldChg chg="add">
        <pc:chgData name="Md ahmed ali Khan" userId="08dcc134e75ba06d" providerId="LiveId" clId="{241447E3-40BD-41B5-9D1E-F7FE9E28E27B}" dt="2023-04-18T18:42:36.014" v="1"/>
        <pc:sldMkLst>
          <pc:docMk/>
          <pc:sldMk cId="0" sldId="623"/>
        </pc:sldMkLst>
      </pc:sldChg>
      <pc:sldChg chg="add">
        <pc:chgData name="Md ahmed ali Khan" userId="08dcc134e75ba06d" providerId="LiveId" clId="{241447E3-40BD-41B5-9D1E-F7FE9E28E27B}" dt="2023-04-18T18:42:36.014" v="1"/>
        <pc:sldMkLst>
          <pc:docMk/>
          <pc:sldMk cId="0" sldId="632"/>
        </pc:sldMkLst>
      </pc:sldChg>
      <pc:sldChg chg="modSp add mod">
        <pc:chgData name="Md ahmed ali Khan" userId="08dcc134e75ba06d" providerId="LiveId" clId="{241447E3-40BD-41B5-9D1E-F7FE9E28E27B}" dt="2023-04-18T18:42:36.062" v="2" actId="27636"/>
        <pc:sldMkLst>
          <pc:docMk/>
          <pc:sldMk cId="0" sldId="634"/>
        </pc:sldMkLst>
        <pc:spChg chg="mod">
          <ac:chgData name="Md ahmed ali Khan" userId="08dcc134e75ba06d" providerId="LiveId" clId="{241447E3-40BD-41B5-9D1E-F7FE9E28E27B}" dt="2023-04-18T18:42:36.062" v="2" actId="27636"/>
          <ac:spMkLst>
            <pc:docMk/>
            <pc:sldMk cId="0" sldId="634"/>
            <ac:spMk id="3" creationId="{00000000-0000-0000-0000-000000000000}"/>
          </ac:spMkLst>
        </pc:spChg>
      </pc:sldChg>
      <pc:sldChg chg="add">
        <pc:chgData name="Md ahmed ali Khan" userId="08dcc134e75ba06d" providerId="LiveId" clId="{241447E3-40BD-41B5-9D1E-F7FE9E28E27B}" dt="2023-04-18T18:42:36.014" v="1"/>
        <pc:sldMkLst>
          <pc:docMk/>
          <pc:sldMk cId="0" sldId="635"/>
        </pc:sldMkLst>
      </pc:sldChg>
      <pc:sldChg chg="modSp add mod">
        <pc:chgData name="Md ahmed ali Khan" userId="08dcc134e75ba06d" providerId="LiveId" clId="{241447E3-40BD-41B5-9D1E-F7FE9E28E27B}" dt="2023-04-18T18:42:36.078" v="3" actId="27636"/>
        <pc:sldMkLst>
          <pc:docMk/>
          <pc:sldMk cId="0" sldId="636"/>
        </pc:sldMkLst>
        <pc:spChg chg="mod">
          <ac:chgData name="Md ahmed ali Khan" userId="08dcc134e75ba06d" providerId="LiveId" clId="{241447E3-40BD-41B5-9D1E-F7FE9E28E27B}" dt="2023-04-18T18:42:36.078" v="3" actId="27636"/>
          <ac:spMkLst>
            <pc:docMk/>
            <pc:sldMk cId="0" sldId="636"/>
            <ac:spMk id="3" creationId="{00000000-0000-0000-0000-000000000000}"/>
          </ac:spMkLst>
        </pc:spChg>
      </pc:sldChg>
      <pc:sldChg chg="add">
        <pc:chgData name="Md ahmed ali Khan" userId="08dcc134e75ba06d" providerId="LiveId" clId="{241447E3-40BD-41B5-9D1E-F7FE9E28E27B}" dt="2023-04-18T18:42:36.014" v="1"/>
        <pc:sldMkLst>
          <pc:docMk/>
          <pc:sldMk cId="0" sldId="638"/>
        </pc:sldMkLst>
      </pc:sldChg>
      <pc:sldChg chg="add">
        <pc:chgData name="Md ahmed ali Khan" userId="08dcc134e75ba06d" providerId="LiveId" clId="{241447E3-40BD-41B5-9D1E-F7FE9E28E27B}" dt="2023-04-18T18:42:36.014" v="1"/>
        <pc:sldMkLst>
          <pc:docMk/>
          <pc:sldMk cId="0" sldId="639"/>
        </pc:sldMkLst>
      </pc:sldChg>
      <pc:sldChg chg="add">
        <pc:chgData name="Md ahmed ali Khan" userId="08dcc134e75ba06d" providerId="LiveId" clId="{241447E3-40BD-41B5-9D1E-F7FE9E28E27B}" dt="2023-04-18T18:42:36.014" v="1"/>
        <pc:sldMkLst>
          <pc:docMk/>
          <pc:sldMk cId="0" sldId="640"/>
        </pc:sldMkLst>
      </pc:sldChg>
      <pc:sldChg chg="add">
        <pc:chgData name="Md ahmed ali Khan" userId="08dcc134e75ba06d" providerId="LiveId" clId="{241447E3-40BD-41B5-9D1E-F7FE9E28E27B}" dt="2023-04-18T18:42:36.014" v="1"/>
        <pc:sldMkLst>
          <pc:docMk/>
          <pc:sldMk cId="0" sldId="641"/>
        </pc:sldMkLst>
      </pc:sldChg>
      <pc:sldChg chg="modSp add mod">
        <pc:chgData name="Md ahmed ali Khan" userId="08dcc134e75ba06d" providerId="LiveId" clId="{241447E3-40BD-41B5-9D1E-F7FE9E28E27B}" dt="2023-04-18T18:42:36.094" v="5" actId="27636"/>
        <pc:sldMkLst>
          <pc:docMk/>
          <pc:sldMk cId="0" sldId="643"/>
        </pc:sldMkLst>
        <pc:spChg chg="mod">
          <ac:chgData name="Md ahmed ali Khan" userId="08dcc134e75ba06d" providerId="LiveId" clId="{241447E3-40BD-41B5-9D1E-F7FE9E28E27B}" dt="2023-04-18T18:42:36.094" v="5" actId="27636"/>
          <ac:spMkLst>
            <pc:docMk/>
            <pc:sldMk cId="0" sldId="643"/>
            <ac:spMk id="3" creationId="{00000000-0000-0000-0000-000000000000}"/>
          </ac:spMkLst>
        </pc:spChg>
      </pc:sldChg>
      <pc:sldChg chg="modSp add mod">
        <pc:chgData name="Md ahmed ali Khan" userId="08dcc134e75ba06d" providerId="LiveId" clId="{241447E3-40BD-41B5-9D1E-F7FE9E28E27B}" dt="2023-04-18T18:42:36.109" v="6" actId="27636"/>
        <pc:sldMkLst>
          <pc:docMk/>
          <pc:sldMk cId="0" sldId="644"/>
        </pc:sldMkLst>
        <pc:spChg chg="mod">
          <ac:chgData name="Md ahmed ali Khan" userId="08dcc134e75ba06d" providerId="LiveId" clId="{241447E3-40BD-41B5-9D1E-F7FE9E28E27B}" dt="2023-04-18T18:42:36.109" v="6" actId="27636"/>
          <ac:spMkLst>
            <pc:docMk/>
            <pc:sldMk cId="0" sldId="644"/>
            <ac:spMk id="3" creationId="{00000000-0000-0000-0000-000000000000}"/>
          </ac:spMkLst>
        </pc:spChg>
      </pc:sldChg>
      <pc:sldChg chg="add">
        <pc:chgData name="Md ahmed ali Khan" userId="08dcc134e75ba06d" providerId="LiveId" clId="{241447E3-40BD-41B5-9D1E-F7FE9E28E27B}" dt="2023-04-18T18:42:36.014" v="1"/>
        <pc:sldMkLst>
          <pc:docMk/>
          <pc:sldMk cId="0" sldId="645"/>
        </pc:sldMkLst>
      </pc:sldChg>
      <pc:sldChg chg="add">
        <pc:chgData name="Md ahmed ali Khan" userId="08dcc134e75ba06d" providerId="LiveId" clId="{241447E3-40BD-41B5-9D1E-F7FE9E28E27B}" dt="2023-04-18T18:42:36.014" v="1"/>
        <pc:sldMkLst>
          <pc:docMk/>
          <pc:sldMk cId="0" sldId="648"/>
        </pc:sldMkLst>
      </pc:sldChg>
      <pc:sldChg chg="add">
        <pc:chgData name="Md ahmed ali Khan" userId="08dcc134e75ba06d" providerId="LiveId" clId="{241447E3-40BD-41B5-9D1E-F7FE9E28E27B}" dt="2023-04-18T18:42:36.014" v="1"/>
        <pc:sldMkLst>
          <pc:docMk/>
          <pc:sldMk cId="0" sldId="683"/>
        </pc:sldMkLst>
      </pc:sldChg>
      <pc:sldChg chg="add">
        <pc:chgData name="Md ahmed ali Khan" userId="08dcc134e75ba06d" providerId="LiveId" clId="{241447E3-40BD-41B5-9D1E-F7FE9E28E27B}" dt="2023-04-18T18:42:36.014" v="1"/>
        <pc:sldMkLst>
          <pc:docMk/>
          <pc:sldMk cId="0" sldId="684"/>
        </pc:sldMkLst>
      </pc:sldChg>
      <pc:sldChg chg="add">
        <pc:chgData name="Md ahmed ali Khan" userId="08dcc134e75ba06d" providerId="LiveId" clId="{241447E3-40BD-41B5-9D1E-F7FE9E28E27B}" dt="2023-04-18T18:42:36.014" v="1"/>
        <pc:sldMkLst>
          <pc:docMk/>
          <pc:sldMk cId="0" sldId="685"/>
        </pc:sldMkLst>
      </pc:sldChg>
      <pc:sldChg chg="add">
        <pc:chgData name="Md ahmed ali Khan" userId="08dcc134e75ba06d" providerId="LiveId" clId="{241447E3-40BD-41B5-9D1E-F7FE9E28E27B}" dt="2023-04-18T18:42:36.014" v="1"/>
        <pc:sldMkLst>
          <pc:docMk/>
          <pc:sldMk cId="0" sldId="700"/>
        </pc:sldMkLst>
      </pc:sldChg>
      <pc:sldChg chg="add">
        <pc:chgData name="Md ahmed ali Khan" userId="08dcc134e75ba06d" providerId="LiveId" clId="{241447E3-40BD-41B5-9D1E-F7FE9E28E27B}" dt="2023-04-18T18:42:36.014" v="1"/>
        <pc:sldMkLst>
          <pc:docMk/>
          <pc:sldMk cId="0" sldId="701"/>
        </pc:sldMkLst>
      </pc:sldChg>
      <pc:sldChg chg="add">
        <pc:chgData name="Md ahmed ali Khan" userId="08dcc134e75ba06d" providerId="LiveId" clId="{241447E3-40BD-41B5-9D1E-F7FE9E28E27B}" dt="2023-04-18T18:42:36.014" v="1"/>
        <pc:sldMkLst>
          <pc:docMk/>
          <pc:sldMk cId="0" sldId="702"/>
        </pc:sldMkLst>
      </pc:sldChg>
      <pc:sldChg chg="add">
        <pc:chgData name="Md ahmed ali Khan" userId="08dcc134e75ba06d" providerId="LiveId" clId="{241447E3-40BD-41B5-9D1E-F7FE9E28E27B}" dt="2023-04-18T18:42:36.014" v="1"/>
        <pc:sldMkLst>
          <pc:docMk/>
          <pc:sldMk cId="0" sldId="703"/>
        </pc:sldMkLst>
      </pc:sldChg>
      <pc:sldChg chg="add">
        <pc:chgData name="Md ahmed ali Khan" userId="08dcc134e75ba06d" providerId="LiveId" clId="{241447E3-40BD-41B5-9D1E-F7FE9E28E27B}" dt="2023-04-18T18:42:36.014" v="1"/>
        <pc:sldMkLst>
          <pc:docMk/>
          <pc:sldMk cId="0" sldId="704"/>
        </pc:sldMkLst>
      </pc:sldChg>
      <pc:sldChg chg="modSp add mod">
        <pc:chgData name="Md ahmed ali Khan" userId="08dcc134e75ba06d" providerId="LiveId" clId="{241447E3-40BD-41B5-9D1E-F7FE9E28E27B}" dt="2023-04-18T18:42:36.078" v="4" actId="27636"/>
        <pc:sldMkLst>
          <pc:docMk/>
          <pc:sldMk cId="0" sldId="705"/>
        </pc:sldMkLst>
        <pc:spChg chg="mod">
          <ac:chgData name="Md ahmed ali Khan" userId="08dcc134e75ba06d" providerId="LiveId" clId="{241447E3-40BD-41B5-9D1E-F7FE9E28E27B}" dt="2023-04-18T18:42:36.078" v="4" actId="27636"/>
          <ac:spMkLst>
            <pc:docMk/>
            <pc:sldMk cId="0" sldId="705"/>
            <ac:spMk id="3" creationId="{00000000-0000-0000-0000-000000000000}"/>
          </ac:spMkLst>
        </pc:spChg>
      </pc:sldChg>
      <pc:sldChg chg="add">
        <pc:chgData name="Md ahmed ali Khan" userId="08dcc134e75ba06d" providerId="LiveId" clId="{241447E3-40BD-41B5-9D1E-F7FE9E28E27B}" dt="2023-04-18T18:42:36.014" v="1"/>
        <pc:sldMkLst>
          <pc:docMk/>
          <pc:sldMk cId="0" sldId="706"/>
        </pc:sldMkLst>
      </pc:sldChg>
      <pc:sldChg chg="add">
        <pc:chgData name="Md ahmed ali Khan" userId="08dcc134e75ba06d" providerId="LiveId" clId="{241447E3-40BD-41B5-9D1E-F7FE9E28E27B}" dt="2023-04-18T18:42:36.014" v="1"/>
        <pc:sldMkLst>
          <pc:docMk/>
          <pc:sldMk cId="0" sldId="707"/>
        </pc:sldMkLst>
      </pc:sldChg>
      <pc:sldChg chg="add">
        <pc:chgData name="Md ahmed ali Khan" userId="08dcc134e75ba06d" providerId="LiveId" clId="{241447E3-40BD-41B5-9D1E-F7FE9E28E27B}" dt="2023-04-18T18:42:36.014" v="1"/>
        <pc:sldMkLst>
          <pc:docMk/>
          <pc:sldMk cId="0" sldId="708"/>
        </pc:sldMkLst>
      </pc:sldChg>
      <pc:sldChg chg="add">
        <pc:chgData name="Md ahmed ali Khan" userId="08dcc134e75ba06d" providerId="LiveId" clId="{241447E3-40BD-41B5-9D1E-F7FE9E28E27B}" dt="2023-04-18T18:42:36.014" v="1"/>
        <pc:sldMkLst>
          <pc:docMk/>
          <pc:sldMk cId="0" sldId="709"/>
        </pc:sldMkLst>
      </pc:sldChg>
      <pc:sldChg chg="add">
        <pc:chgData name="Md ahmed ali Khan" userId="08dcc134e75ba06d" providerId="LiveId" clId="{241447E3-40BD-41B5-9D1E-F7FE9E28E27B}" dt="2023-04-18T18:42:36.014" v="1"/>
        <pc:sldMkLst>
          <pc:docMk/>
          <pc:sldMk cId="0" sldId="753"/>
        </pc:sldMkLst>
      </pc:sldChg>
      <pc:sldChg chg="add">
        <pc:chgData name="Md ahmed ali Khan" userId="08dcc134e75ba06d" providerId="LiveId" clId="{241447E3-40BD-41B5-9D1E-F7FE9E28E27B}" dt="2023-04-18T18:42:36.014" v="1"/>
        <pc:sldMkLst>
          <pc:docMk/>
          <pc:sldMk cId="0" sldId="754"/>
        </pc:sldMkLst>
      </pc:sldChg>
      <pc:sldChg chg="add">
        <pc:chgData name="Md ahmed ali Khan" userId="08dcc134e75ba06d" providerId="LiveId" clId="{241447E3-40BD-41B5-9D1E-F7FE9E28E27B}" dt="2023-04-18T18:42:36.014" v="1"/>
        <pc:sldMkLst>
          <pc:docMk/>
          <pc:sldMk cId="0" sldId="847"/>
        </pc:sldMkLst>
      </pc:sldChg>
      <pc:sldChg chg="add">
        <pc:chgData name="Md ahmed ali Khan" userId="08dcc134e75ba06d" providerId="LiveId" clId="{241447E3-40BD-41B5-9D1E-F7FE9E28E27B}" dt="2023-04-18T18:42:36.014" v="1"/>
        <pc:sldMkLst>
          <pc:docMk/>
          <pc:sldMk cId="0" sldId="85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689A-8E84-1775-FC98-723512CE6E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9C7E3494-C28B-6182-015A-35382C2CE7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9907986-BC05-7036-4C71-AEE035FDDF77}"/>
              </a:ext>
            </a:extLst>
          </p:cNvPr>
          <p:cNvSpPr>
            <a:spLocks noGrp="1"/>
          </p:cNvSpPr>
          <p:nvPr>
            <p:ph type="dt" sz="half" idx="10"/>
          </p:nvPr>
        </p:nvSpPr>
        <p:spPr/>
        <p:txBody>
          <a:bodyPr/>
          <a:lstStyle/>
          <a:p>
            <a:fld id="{D1B13022-BFBE-4A99-9B7C-E770A3596A64}" type="datetimeFigureOut">
              <a:rPr lang="en-IN" smtClean="0"/>
              <a:t>19-04-2023</a:t>
            </a:fld>
            <a:endParaRPr lang="en-IN"/>
          </a:p>
        </p:txBody>
      </p:sp>
      <p:sp>
        <p:nvSpPr>
          <p:cNvPr id="5" name="Footer Placeholder 4">
            <a:extLst>
              <a:ext uri="{FF2B5EF4-FFF2-40B4-BE49-F238E27FC236}">
                <a16:creationId xmlns:a16="http://schemas.microsoft.com/office/drawing/2014/main" id="{247EF3E7-D0BD-785E-E900-EDE90AD81B9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CF246F2-2000-9C9F-D8ED-26AA9CFDA457}"/>
              </a:ext>
            </a:extLst>
          </p:cNvPr>
          <p:cNvSpPr>
            <a:spLocks noGrp="1"/>
          </p:cNvSpPr>
          <p:nvPr>
            <p:ph type="sldNum" sz="quarter" idx="12"/>
          </p:nvPr>
        </p:nvSpPr>
        <p:spPr/>
        <p:txBody>
          <a:bodyPr/>
          <a:lstStyle/>
          <a:p>
            <a:fld id="{94CF7BD8-A971-4A99-9201-A0E535F801E6}" type="slidenum">
              <a:rPr lang="en-IN" smtClean="0"/>
              <a:t>‹#›</a:t>
            </a:fld>
            <a:endParaRPr lang="en-IN"/>
          </a:p>
        </p:txBody>
      </p:sp>
    </p:spTree>
    <p:extLst>
      <p:ext uri="{BB962C8B-B14F-4D97-AF65-F5344CB8AC3E}">
        <p14:creationId xmlns:p14="http://schemas.microsoft.com/office/powerpoint/2010/main" val="2243190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9BDDC-AC2C-0218-AC4F-B0EFC41D6DC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3D20CDC-8BEB-96BB-E16F-07E6EB7F80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AB3AE9E-2194-05C1-F4C2-8FA53DA44357}"/>
              </a:ext>
            </a:extLst>
          </p:cNvPr>
          <p:cNvSpPr>
            <a:spLocks noGrp="1"/>
          </p:cNvSpPr>
          <p:nvPr>
            <p:ph type="dt" sz="half" idx="10"/>
          </p:nvPr>
        </p:nvSpPr>
        <p:spPr/>
        <p:txBody>
          <a:bodyPr/>
          <a:lstStyle/>
          <a:p>
            <a:fld id="{D1B13022-BFBE-4A99-9B7C-E770A3596A64}" type="datetimeFigureOut">
              <a:rPr lang="en-IN" smtClean="0"/>
              <a:t>19-04-2023</a:t>
            </a:fld>
            <a:endParaRPr lang="en-IN"/>
          </a:p>
        </p:txBody>
      </p:sp>
      <p:sp>
        <p:nvSpPr>
          <p:cNvPr id="5" name="Footer Placeholder 4">
            <a:extLst>
              <a:ext uri="{FF2B5EF4-FFF2-40B4-BE49-F238E27FC236}">
                <a16:creationId xmlns:a16="http://schemas.microsoft.com/office/drawing/2014/main" id="{E9103D1B-7A2E-B8A3-7FBE-18665C70C7C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F7A9C75-E98B-F326-F784-8150DC83FEA1}"/>
              </a:ext>
            </a:extLst>
          </p:cNvPr>
          <p:cNvSpPr>
            <a:spLocks noGrp="1"/>
          </p:cNvSpPr>
          <p:nvPr>
            <p:ph type="sldNum" sz="quarter" idx="12"/>
          </p:nvPr>
        </p:nvSpPr>
        <p:spPr/>
        <p:txBody>
          <a:bodyPr/>
          <a:lstStyle/>
          <a:p>
            <a:fld id="{94CF7BD8-A971-4A99-9201-A0E535F801E6}" type="slidenum">
              <a:rPr lang="en-IN" smtClean="0"/>
              <a:t>‹#›</a:t>
            </a:fld>
            <a:endParaRPr lang="en-IN"/>
          </a:p>
        </p:txBody>
      </p:sp>
    </p:spTree>
    <p:extLst>
      <p:ext uri="{BB962C8B-B14F-4D97-AF65-F5344CB8AC3E}">
        <p14:creationId xmlns:p14="http://schemas.microsoft.com/office/powerpoint/2010/main" val="3763488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BCBB82-7A65-1DC6-ECF0-2168CDFFBC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4AFC799-061C-6011-DA02-A344073265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55E8550-268D-DA5C-2FF4-EE5A11BECC90}"/>
              </a:ext>
            </a:extLst>
          </p:cNvPr>
          <p:cNvSpPr>
            <a:spLocks noGrp="1"/>
          </p:cNvSpPr>
          <p:nvPr>
            <p:ph type="dt" sz="half" idx="10"/>
          </p:nvPr>
        </p:nvSpPr>
        <p:spPr/>
        <p:txBody>
          <a:bodyPr/>
          <a:lstStyle/>
          <a:p>
            <a:fld id="{D1B13022-BFBE-4A99-9B7C-E770A3596A64}" type="datetimeFigureOut">
              <a:rPr lang="en-IN" smtClean="0"/>
              <a:t>19-04-2023</a:t>
            </a:fld>
            <a:endParaRPr lang="en-IN"/>
          </a:p>
        </p:txBody>
      </p:sp>
      <p:sp>
        <p:nvSpPr>
          <p:cNvPr id="5" name="Footer Placeholder 4">
            <a:extLst>
              <a:ext uri="{FF2B5EF4-FFF2-40B4-BE49-F238E27FC236}">
                <a16:creationId xmlns:a16="http://schemas.microsoft.com/office/drawing/2014/main" id="{F6B44303-9FC0-5B9D-DAC6-CEBE62EBE82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CD7F9A2-B38D-505A-A62C-83CE423B0F0D}"/>
              </a:ext>
            </a:extLst>
          </p:cNvPr>
          <p:cNvSpPr>
            <a:spLocks noGrp="1"/>
          </p:cNvSpPr>
          <p:nvPr>
            <p:ph type="sldNum" sz="quarter" idx="12"/>
          </p:nvPr>
        </p:nvSpPr>
        <p:spPr/>
        <p:txBody>
          <a:bodyPr/>
          <a:lstStyle/>
          <a:p>
            <a:fld id="{94CF7BD8-A971-4A99-9201-A0E535F801E6}" type="slidenum">
              <a:rPr lang="en-IN" smtClean="0"/>
              <a:t>‹#›</a:t>
            </a:fld>
            <a:endParaRPr lang="en-IN"/>
          </a:p>
        </p:txBody>
      </p:sp>
    </p:spTree>
    <p:extLst>
      <p:ext uri="{BB962C8B-B14F-4D97-AF65-F5344CB8AC3E}">
        <p14:creationId xmlns:p14="http://schemas.microsoft.com/office/powerpoint/2010/main" val="3106745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375EF-428F-2488-BA2C-70B8900491C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8C8DF65-06BB-0539-E41E-884E4F7883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6325638-D6EE-6BEC-8999-D37E2DF3DE7E}"/>
              </a:ext>
            </a:extLst>
          </p:cNvPr>
          <p:cNvSpPr>
            <a:spLocks noGrp="1"/>
          </p:cNvSpPr>
          <p:nvPr>
            <p:ph type="dt" sz="half" idx="10"/>
          </p:nvPr>
        </p:nvSpPr>
        <p:spPr/>
        <p:txBody>
          <a:bodyPr/>
          <a:lstStyle/>
          <a:p>
            <a:fld id="{D1B13022-BFBE-4A99-9B7C-E770A3596A64}" type="datetimeFigureOut">
              <a:rPr lang="en-IN" smtClean="0"/>
              <a:t>19-04-2023</a:t>
            </a:fld>
            <a:endParaRPr lang="en-IN"/>
          </a:p>
        </p:txBody>
      </p:sp>
      <p:sp>
        <p:nvSpPr>
          <p:cNvPr id="5" name="Footer Placeholder 4">
            <a:extLst>
              <a:ext uri="{FF2B5EF4-FFF2-40B4-BE49-F238E27FC236}">
                <a16:creationId xmlns:a16="http://schemas.microsoft.com/office/drawing/2014/main" id="{F046D183-8E51-893E-F01D-77A50EC79A8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9234F5F-9FDB-61D9-1692-63B6A7B2FB4F}"/>
              </a:ext>
            </a:extLst>
          </p:cNvPr>
          <p:cNvSpPr>
            <a:spLocks noGrp="1"/>
          </p:cNvSpPr>
          <p:nvPr>
            <p:ph type="sldNum" sz="quarter" idx="12"/>
          </p:nvPr>
        </p:nvSpPr>
        <p:spPr/>
        <p:txBody>
          <a:bodyPr/>
          <a:lstStyle/>
          <a:p>
            <a:fld id="{94CF7BD8-A971-4A99-9201-A0E535F801E6}" type="slidenum">
              <a:rPr lang="en-IN" smtClean="0"/>
              <a:t>‹#›</a:t>
            </a:fld>
            <a:endParaRPr lang="en-IN"/>
          </a:p>
        </p:txBody>
      </p:sp>
    </p:spTree>
    <p:extLst>
      <p:ext uri="{BB962C8B-B14F-4D97-AF65-F5344CB8AC3E}">
        <p14:creationId xmlns:p14="http://schemas.microsoft.com/office/powerpoint/2010/main" val="2182878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CC604-3299-AF67-F403-F92954696D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F074704-1C25-28A2-1ADF-682872DCBC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44D6DD-5033-8232-DBCA-67B826F38C80}"/>
              </a:ext>
            </a:extLst>
          </p:cNvPr>
          <p:cNvSpPr>
            <a:spLocks noGrp="1"/>
          </p:cNvSpPr>
          <p:nvPr>
            <p:ph type="dt" sz="half" idx="10"/>
          </p:nvPr>
        </p:nvSpPr>
        <p:spPr/>
        <p:txBody>
          <a:bodyPr/>
          <a:lstStyle/>
          <a:p>
            <a:fld id="{D1B13022-BFBE-4A99-9B7C-E770A3596A64}" type="datetimeFigureOut">
              <a:rPr lang="en-IN" smtClean="0"/>
              <a:t>19-04-2023</a:t>
            </a:fld>
            <a:endParaRPr lang="en-IN"/>
          </a:p>
        </p:txBody>
      </p:sp>
      <p:sp>
        <p:nvSpPr>
          <p:cNvPr id="5" name="Footer Placeholder 4">
            <a:extLst>
              <a:ext uri="{FF2B5EF4-FFF2-40B4-BE49-F238E27FC236}">
                <a16:creationId xmlns:a16="http://schemas.microsoft.com/office/drawing/2014/main" id="{113C4703-DAE8-A467-C592-7A7B93F6F87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EEB8CBD-C221-956D-B531-4BAF5BDD764E}"/>
              </a:ext>
            </a:extLst>
          </p:cNvPr>
          <p:cNvSpPr>
            <a:spLocks noGrp="1"/>
          </p:cNvSpPr>
          <p:nvPr>
            <p:ph type="sldNum" sz="quarter" idx="12"/>
          </p:nvPr>
        </p:nvSpPr>
        <p:spPr/>
        <p:txBody>
          <a:bodyPr/>
          <a:lstStyle/>
          <a:p>
            <a:fld id="{94CF7BD8-A971-4A99-9201-A0E535F801E6}" type="slidenum">
              <a:rPr lang="en-IN" smtClean="0"/>
              <a:t>‹#›</a:t>
            </a:fld>
            <a:endParaRPr lang="en-IN"/>
          </a:p>
        </p:txBody>
      </p:sp>
    </p:spTree>
    <p:extLst>
      <p:ext uri="{BB962C8B-B14F-4D97-AF65-F5344CB8AC3E}">
        <p14:creationId xmlns:p14="http://schemas.microsoft.com/office/powerpoint/2010/main" val="3573041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A98B8-DBEB-F498-B989-7C0858CC62C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C042B91-6E1E-5303-98AC-03826ADA05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5FA716F-8F92-2BA4-0170-A1075A86E0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617C08B-8B91-117F-B256-4E6EA0894827}"/>
              </a:ext>
            </a:extLst>
          </p:cNvPr>
          <p:cNvSpPr>
            <a:spLocks noGrp="1"/>
          </p:cNvSpPr>
          <p:nvPr>
            <p:ph type="dt" sz="half" idx="10"/>
          </p:nvPr>
        </p:nvSpPr>
        <p:spPr/>
        <p:txBody>
          <a:bodyPr/>
          <a:lstStyle/>
          <a:p>
            <a:fld id="{D1B13022-BFBE-4A99-9B7C-E770A3596A64}" type="datetimeFigureOut">
              <a:rPr lang="en-IN" smtClean="0"/>
              <a:t>19-04-2023</a:t>
            </a:fld>
            <a:endParaRPr lang="en-IN"/>
          </a:p>
        </p:txBody>
      </p:sp>
      <p:sp>
        <p:nvSpPr>
          <p:cNvPr id="6" name="Footer Placeholder 5">
            <a:extLst>
              <a:ext uri="{FF2B5EF4-FFF2-40B4-BE49-F238E27FC236}">
                <a16:creationId xmlns:a16="http://schemas.microsoft.com/office/drawing/2014/main" id="{1DD73899-E244-7AA0-0ADD-D477164FA25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B778DF1-9E01-A685-80BB-E1D5A15DAC19}"/>
              </a:ext>
            </a:extLst>
          </p:cNvPr>
          <p:cNvSpPr>
            <a:spLocks noGrp="1"/>
          </p:cNvSpPr>
          <p:nvPr>
            <p:ph type="sldNum" sz="quarter" idx="12"/>
          </p:nvPr>
        </p:nvSpPr>
        <p:spPr/>
        <p:txBody>
          <a:bodyPr/>
          <a:lstStyle/>
          <a:p>
            <a:fld id="{94CF7BD8-A971-4A99-9201-A0E535F801E6}" type="slidenum">
              <a:rPr lang="en-IN" smtClean="0"/>
              <a:t>‹#›</a:t>
            </a:fld>
            <a:endParaRPr lang="en-IN"/>
          </a:p>
        </p:txBody>
      </p:sp>
    </p:spTree>
    <p:extLst>
      <p:ext uri="{BB962C8B-B14F-4D97-AF65-F5344CB8AC3E}">
        <p14:creationId xmlns:p14="http://schemas.microsoft.com/office/powerpoint/2010/main" val="549241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DE5D-A3EB-7A45-E604-38010C8886C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4008113-0BD1-CCB7-F56F-7CFEB71F5B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BD0377-68F6-A1A6-3C45-323A090915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E4FA3CD-2B95-2293-CB95-6EF81124EC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BB85E6-AC20-199A-52EA-34B080588A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63D9AF8-82F4-C60C-6E66-AB5FA18060B9}"/>
              </a:ext>
            </a:extLst>
          </p:cNvPr>
          <p:cNvSpPr>
            <a:spLocks noGrp="1"/>
          </p:cNvSpPr>
          <p:nvPr>
            <p:ph type="dt" sz="half" idx="10"/>
          </p:nvPr>
        </p:nvSpPr>
        <p:spPr/>
        <p:txBody>
          <a:bodyPr/>
          <a:lstStyle/>
          <a:p>
            <a:fld id="{D1B13022-BFBE-4A99-9B7C-E770A3596A64}" type="datetimeFigureOut">
              <a:rPr lang="en-IN" smtClean="0"/>
              <a:t>19-04-2023</a:t>
            </a:fld>
            <a:endParaRPr lang="en-IN"/>
          </a:p>
        </p:txBody>
      </p:sp>
      <p:sp>
        <p:nvSpPr>
          <p:cNvPr id="8" name="Footer Placeholder 7">
            <a:extLst>
              <a:ext uri="{FF2B5EF4-FFF2-40B4-BE49-F238E27FC236}">
                <a16:creationId xmlns:a16="http://schemas.microsoft.com/office/drawing/2014/main" id="{E4407B7E-6D35-C7FF-1D4F-59385D1208D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B5D6D25-390E-0D3F-E020-7FE73BEB4853}"/>
              </a:ext>
            </a:extLst>
          </p:cNvPr>
          <p:cNvSpPr>
            <a:spLocks noGrp="1"/>
          </p:cNvSpPr>
          <p:nvPr>
            <p:ph type="sldNum" sz="quarter" idx="12"/>
          </p:nvPr>
        </p:nvSpPr>
        <p:spPr/>
        <p:txBody>
          <a:bodyPr/>
          <a:lstStyle/>
          <a:p>
            <a:fld id="{94CF7BD8-A971-4A99-9201-A0E535F801E6}" type="slidenum">
              <a:rPr lang="en-IN" smtClean="0"/>
              <a:t>‹#›</a:t>
            </a:fld>
            <a:endParaRPr lang="en-IN"/>
          </a:p>
        </p:txBody>
      </p:sp>
    </p:spTree>
    <p:extLst>
      <p:ext uri="{BB962C8B-B14F-4D97-AF65-F5344CB8AC3E}">
        <p14:creationId xmlns:p14="http://schemas.microsoft.com/office/powerpoint/2010/main" val="4267672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D0889-228E-8FC9-4191-0994F837665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B37BD0C-EB18-A6F4-2A8F-69BE8DC3478F}"/>
              </a:ext>
            </a:extLst>
          </p:cNvPr>
          <p:cNvSpPr>
            <a:spLocks noGrp="1"/>
          </p:cNvSpPr>
          <p:nvPr>
            <p:ph type="dt" sz="half" idx="10"/>
          </p:nvPr>
        </p:nvSpPr>
        <p:spPr/>
        <p:txBody>
          <a:bodyPr/>
          <a:lstStyle/>
          <a:p>
            <a:fld id="{D1B13022-BFBE-4A99-9B7C-E770A3596A64}" type="datetimeFigureOut">
              <a:rPr lang="en-IN" smtClean="0"/>
              <a:t>19-04-2023</a:t>
            </a:fld>
            <a:endParaRPr lang="en-IN"/>
          </a:p>
        </p:txBody>
      </p:sp>
      <p:sp>
        <p:nvSpPr>
          <p:cNvPr id="4" name="Footer Placeholder 3">
            <a:extLst>
              <a:ext uri="{FF2B5EF4-FFF2-40B4-BE49-F238E27FC236}">
                <a16:creationId xmlns:a16="http://schemas.microsoft.com/office/drawing/2014/main" id="{C733F6D0-27A6-2649-66C2-F5205CFF840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8CDE7AB-CECA-ECE2-BA44-AB33A3B70D11}"/>
              </a:ext>
            </a:extLst>
          </p:cNvPr>
          <p:cNvSpPr>
            <a:spLocks noGrp="1"/>
          </p:cNvSpPr>
          <p:nvPr>
            <p:ph type="sldNum" sz="quarter" idx="12"/>
          </p:nvPr>
        </p:nvSpPr>
        <p:spPr/>
        <p:txBody>
          <a:bodyPr/>
          <a:lstStyle/>
          <a:p>
            <a:fld id="{94CF7BD8-A971-4A99-9201-A0E535F801E6}" type="slidenum">
              <a:rPr lang="en-IN" smtClean="0"/>
              <a:t>‹#›</a:t>
            </a:fld>
            <a:endParaRPr lang="en-IN"/>
          </a:p>
        </p:txBody>
      </p:sp>
    </p:spTree>
    <p:extLst>
      <p:ext uri="{BB962C8B-B14F-4D97-AF65-F5344CB8AC3E}">
        <p14:creationId xmlns:p14="http://schemas.microsoft.com/office/powerpoint/2010/main" val="2786509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2DC4DB-5888-A56B-F9D6-48CF4870A693}"/>
              </a:ext>
            </a:extLst>
          </p:cNvPr>
          <p:cNvSpPr>
            <a:spLocks noGrp="1"/>
          </p:cNvSpPr>
          <p:nvPr>
            <p:ph type="dt" sz="half" idx="10"/>
          </p:nvPr>
        </p:nvSpPr>
        <p:spPr/>
        <p:txBody>
          <a:bodyPr/>
          <a:lstStyle/>
          <a:p>
            <a:fld id="{D1B13022-BFBE-4A99-9B7C-E770A3596A64}" type="datetimeFigureOut">
              <a:rPr lang="en-IN" smtClean="0"/>
              <a:t>19-04-2023</a:t>
            </a:fld>
            <a:endParaRPr lang="en-IN"/>
          </a:p>
        </p:txBody>
      </p:sp>
      <p:sp>
        <p:nvSpPr>
          <p:cNvPr id="3" name="Footer Placeholder 2">
            <a:extLst>
              <a:ext uri="{FF2B5EF4-FFF2-40B4-BE49-F238E27FC236}">
                <a16:creationId xmlns:a16="http://schemas.microsoft.com/office/drawing/2014/main" id="{DE568DA4-9980-10E7-63AE-C372BB2DE82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5A7113EF-C7A1-AADD-C685-4B33CF79D1FD}"/>
              </a:ext>
            </a:extLst>
          </p:cNvPr>
          <p:cNvSpPr>
            <a:spLocks noGrp="1"/>
          </p:cNvSpPr>
          <p:nvPr>
            <p:ph type="sldNum" sz="quarter" idx="12"/>
          </p:nvPr>
        </p:nvSpPr>
        <p:spPr/>
        <p:txBody>
          <a:bodyPr/>
          <a:lstStyle/>
          <a:p>
            <a:fld id="{94CF7BD8-A971-4A99-9201-A0E535F801E6}" type="slidenum">
              <a:rPr lang="en-IN" smtClean="0"/>
              <a:t>‹#›</a:t>
            </a:fld>
            <a:endParaRPr lang="en-IN"/>
          </a:p>
        </p:txBody>
      </p:sp>
    </p:spTree>
    <p:extLst>
      <p:ext uri="{BB962C8B-B14F-4D97-AF65-F5344CB8AC3E}">
        <p14:creationId xmlns:p14="http://schemas.microsoft.com/office/powerpoint/2010/main" val="1024499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265EC-A9EE-012A-A991-38B74AEA9B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7FB23BA-EE1B-07F6-CA36-0DAA3375BD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251A143-F331-97D2-FD66-B33818554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F7073D-2417-E4E7-F532-B26FCA9B6779}"/>
              </a:ext>
            </a:extLst>
          </p:cNvPr>
          <p:cNvSpPr>
            <a:spLocks noGrp="1"/>
          </p:cNvSpPr>
          <p:nvPr>
            <p:ph type="dt" sz="half" idx="10"/>
          </p:nvPr>
        </p:nvSpPr>
        <p:spPr/>
        <p:txBody>
          <a:bodyPr/>
          <a:lstStyle/>
          <a:p>
            <a:fld id="{D1B13022-BFBE-4A99-9B7C-E770A3596A64}" type="datetimeFigureOut">
              <a:rPr lang="en-IN" smtClean="0"/>
              <a:t>19-04-2023</a:t>
            </a:fld>
            <a:endParaRPr lang="en-IN"/>
          </a:p>
        </p:txBody>
      </p:sp>
      <p:sp>
        <p:nvSpPr>
          <p:cNvPr id="6" name="Footer Placeholder 5">
            <a:extLst>
              <a:ext uri="{FF2B5EF4-FFF2-40B4-BE49-F238E27FC236}">
                <a16:creationId xmlns:a16="http://schemas.microsoft.com/office/drawing/2014/main" id="{C653ECAF-8057-70AA-AAB8-88C1B479AEF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CBD4B5F-E375-C8E8-BA29-0FE13C726B4B}"/>
              </a:ext>
            </a:extLst>
          </p:cNvPr>
          <p:cNvSpPr>
            <a:spLocks noGrp="1"/>
          </p:cNvSpPr>
          <p:nvPr>
            <p:ph type="sldNum" sz="quarter" idx="12"/>
          </p:nvPr>
        </p:nvSpPr>
        <p:spPr/>
        <p:txBody>
          <a:bodyPr/>
          <a:lstStyle/>
          <a:p>
            <a:fld id="{94CF7BD8-A971-4A99-9201-A0E535F801E6}" type="slidenum">
              <a:rPr lang="en-IN" smtClean="0"/>
              <a:t>‹#›</a:t>
            </a:fld>
            <a:endParaRPr lang="en-IN"/>
          </a:p>
        </p:txBody>
      </p:sp>
    </p:spTree>
    <p:extLst>
      <p:ext uri="{BB962C8B-B14F-4D97-AF65-F5344CB8AC3E}">
        <p14:creationId xmlns:p14="http://schemas.microsoft.com/office/powerpoint/2010/main" val="1568109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96937-0583-D4FD-8953-CB305DCDA3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9726049-D800-7286-8E24-CB8DE1B65F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0F84A1A-429F-AB6A-7F46-504789EBD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09EE27-EA00-A97B-AA82-0CAEC9777A94}"/>
              </a:ext>
            </a:extLst>
          </p:cNvPr>
          <p:cNvSpPr>
            <a:spLocks noGrp="1"/>
          </p:cNvSpPr>
          <p:nvPr>
            <p:ph type="dt" sz="half" idx="10"/>
          </p:nvPr>
        </p:nvSpPr>
        <p:spPr/>
        <p:txBody>
          <a:bodyPr/>
          <a:lstStyle/>
          <a:p>
            <a:fld id="{D1B13022-BFBE-4A99-9B7C-E770A3596A64}" type="datetimeFigureOut">
              <a:rPr lang="en-IN" smtClean="0"/>
              <a:t>19-04-2023</a:t>
            </a:fld>
            <a:endParaRPr lang="en-IN"/>
          </a:p>
        </p:txBody>
      </p:sp>
      <p:sp>
        <p:nvSpPr>
          <p:cNvPr id="6" name="Footer Placeholder 5">
            <a:extLst>
              <a:ext uri="{FF2B5EF4-FFF2-40B4-BE49-F238E27FC236}">
                <a16:creationId xmlns:a16="http://schemas.microsoft.com/office/drawing/2014/main" id="{EEF1C7DF-39E4-3222-10CD-84A50453F17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D0A7125-C370-D807-27DD-8D32F9C81E51}"/>
              </a:ext>
            </a:extLst>
          </p:cNvPr>
          <p:cNvSpPr>
            <a:spLocks noGrp="1"/>
          </p:cNvSpPr>
          <p:nvPr>
            <p:ph type="sldNum" sz="quarter" idx="12"/>
          </p:nvPr>
        </p:nvSpPr>
        <p:spPr/>
        <p:txBody>
          <a:bodyPr/>
          <a:lstStyle/>
          <a:p>
            <a:fld id="{94CF7BD8-A971-4A99-9201-A0E535F801E6}" type="slidenum">
              <a:rPr lang="en-IN" smtClean="0"/>
              <a:t>‹#›</a:t>
            </a:fld>
            <a:endParaRPr lang="en-IN"/>
          </a:p>
        </p:txBody>
      </p:sp>
    </p:spTree>
    <p:extLst>
      <p:ext uri="{BB962C8B-B14F-4D97-AF65-F5344CB8AC3E}">
        <p14:creationId xmlns:p14="http://schemas.microsoft.com/office/powerpoint/2010/main" val="1215578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FD7BC8-A1F1-4CC7-A057-B115894E85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1EF9FEA-540A-6D6E-DBC9-DCB4B3CA09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3BC6486-46DF-1347-8533-6842F906CE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B13022-BFBE-4A99-9B7C-E770A3596A64}" type="datetimeFigureOut">
              <a:rPr lang="en-IN" smtClean="0"/>
              <a:t>19-04-2023</a:t>
            </a:fld>
            <a:endParaRPr lang="en-IN"/>
          </a:p>
        </p:txBody>
      </p:sp>
      <p:sp>
        <p:nvSpPr>
          <p:cNvPr id="5" name="Footer Placeholder 4">
            <a:extLst>
              <a:ext uri="{FF2B5EF4-FFF2-40B4-BE49-F238E27FC236}">
                <a16:creationId xmlns:a16="http://schemas.microsoft.com/office/drawing/2014/main" id="{26C16D4E-036E-CE05-7557-A197F3A009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369E4D56-A27F-0435-3870-1463775618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CF7BD8-A971-4A99-9201-A0E535F801E6}" type="slidenum">
              <a:rPr lang="en-IN" smtClean="0"/>
              <a:t>‹#›</a:t>
            </a:fld>
            <a:endParaRPr lang="en-IN"/>
          </a:p>
        </p:txBody>
      </p:sp>
    </p:spTree>
    <p:extLst>
      <p:ext uri="{BB962C8B-B14F-4D97-AF65-F5344CB8AC3E}">
        <p14:creationId xmlns:p14="http://schemas.microsoft.com/office/powerpoint/2010/main" val="3635997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2343" y="381001"/>
            <a:ext cx="9985828" cy="523220"/>
          </a:xfrm>
          <a:prstGeom prst="rect">
            <a:avLst/>
          </a:prstGeom>
          <a:noFill/>
        </p:spPr>
        <p:txBody>
          <a:bodyPr wrap="square" rtlCol="0">
            <a:spAutoFit/>
          </a:bodyPr>
          <a:lstStyle/>
          <a:p>
            <a:r>
              <a:rPr lang="en-US" sz="2800" dirty="0">
                <a:latin typeface="Book Antiqua" panose="02040602050305030304" pitchFamily="18" charset="0"/>
              </a:rPr>
              <a:t>RUNGTA COLLEGE OF DENTAL SCIENCES &amp; RESEARCH </a:t>
            </a:r>
          </a:p>
        </p:txBody>
      </p:sp>
      <p:sp>
        <p:nvSpPr>
          <p:cNvPr id="4" name="TextBox 3"/>
          <p:cNvSpPr txBox="1"/>
          <p:nvPr/>
        </p:nvSpPr>
        <p:spPr>
          <a:xfrm>
            <a:off x="145142" y="2467428"/>
            <a:ext cx="5551714" cy="954107"/>
          </a:xfrm>
          <a:prstGeom prst="rect">
            <a:avLst/>
          </a:prstGeom>
          <a:noFill/>
        </p:spPr>
        <p:txBody>
          <a:bodyPr wrap="square" rtlCol="0">
            <a:spAutoFit/>
          </a:bodyPr>
          <a:lstStyle/>
          <a:p>
            <a:r>
              <a:rPr lang="en-US" sz="2800" dirty="0">
                <a:latin typeface="Book Antiqua" panose="02040602050305030304" pitchFamily="18" charset="0"/>
              </a:rPr>
              <a:t>TITLE OF THE TOPIC:ENDO-PERIO LESION </a:t>
            </a:r>
          </a:p>
        </p:txBody>
      </p:sp>
      <p:sp>
        <p:nvSpPr>
          <p:cNvPr id="6" name="TextBox 5"/>
          <p:cNvSpPr txBox="1"/>
          <p:nvPr/>
        </p:nvSpPr>
        <p:spPr>
          <a:xfrm>
            <a:off x="203200" y="5715000"/>
            <a:ext cx="11393714" cy="954107"/>
          </a:xfrm>
          <a:prstGeom prst="rect">
            <a:avLst/>
          </a:prstGeom>
          <a:noFill/>
        </p:spPr>
        <p:txBody>
          <a:bodyPr wrap="square" rtlCol="0">
            <a:spAutoFit/>
          </a:bodyPr>
          <a:lstStyle/>
          <a:p>
            <a:pPr algn="ctr"/>
            <a:r>
              <a:rPr lang="en-US" sz="2800" dirty="0">
                <a:latin typeface="Book Antiqua" panose="02040602050305030304" pitchFamily="18" charset="0"/>
              </a:rPr>
              <a:t>DEPARTMENT OF CONSERVATIVE DENTISTRY AND ENDODONTICS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81" r="15781"/>
          <a:stretch/>
        </p:blipFill>
        <p:spPr>
          <a:xfrm>
            <a:off x="0" y="-14515"/>
            <a:ext cx="1857828" cy="2114550"/>
          </a:xfrm>
          <a:prstGeom prst="rect">
            <a:avLst/>
          </a:prstGeom>
        </p:spPr>
      </p:pic>
      <p:sp>
        <p:nvSpPr>
          <p:cNvPr id="2" name="Slide Number Placeholder 1"/>
          <p:cNvSpPr>
            <a:spLocks noGrp="1"/>
          </p:cNvSpPr>
          <p:nvPr>
            <p:ph type="sldNum" sz="quarter" idx="12"/>
          </p:nvPr>
        </p:nvSpPr>
        <p:spPr/>
        <p:txBody>
          <a:bodyPr/>
          <a:lstStyle/>
          <a:p>
            <a:fld id="{72795863-2509-495E-A4D3-2D1EB08AA326}" type="slidenum">
              <a:rPr lang="en-US" smtClean="0"/>
              <a:t>1</a:t>
            </a:fld>
            <a:endParaRPr lang="en-US" dirty="0"/>
          </a:p>
        </p:txBody>
      </p:sp>
    </p:spTree>
    <p:extLst>
      <p:ext uri="{BB962C8B-B14F-4D97-AF65-F5344CB8AC3E}">
        <p14:creationId xmlns:p14="http://schemas.microsoft.com/office/powerpoint/2010/main" val="1084091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50000"/>
              </a:lnSpc>
              <a:buFont typeface="Arial" panose="020B0604020202020204" pitchFamily="34" charset="0"/>
              <a:buChar char="•"/>
            </a:pPr>
            <a:r>
              <a:rPr lang="en-US" sz="2400">
                <a:latin typeface="Times New Roman" panose="02020603050405020304" charset="0"/>
                <a:cs typeface="Times New Roman" panose="02020603050405020304" charset="0"/>
                <a:sym typeface="+mn-ea"/>
              </a:rPr>
              <a:t> </a:t>
            </a:r>
            <a:r>
              <a:rPr lang="en-IN" sz="2400" dirty="0">
                <a:latin typeface="Times New Roman" panose="02020603050405020304" charset="0"/>
                <a:cs typeface="Times New Roman" panose="02020603050405020304" charset="0"/>
                <a:sym typeface="+mn-ea"/>
              </a:rPr>
              <a:t>Bacteria originating from the periodontal pocket most likely source of root canal infection.</a:t>
            </a:r>
          </a:p>
          <a:p>
            <a:pPr>
              <a:lnSpc>
                <a:spcPct val="150000"/>
              </a:lnSpc>
              <a:buFont typeface="Arial" panose="020B0604020202020204" pitchFamily="34" charset="0"/>
              <a:buChar char="•"/>
            </a:pPr>
            <a:r>
              <a:rPr lang="en-IN" sz="2400" dirty="0">
                <a:latin typeface="Times New Roman" panose="02020603050405020304" charset="0"/>
                <a:cs typeface="Times New Roman" panose="02020603050405020304" charset="0"/>
                <a:sym typeface="+mn-ea"/>
              </a:rPr>
              <a:t>The treatment of periodontal disease can lead to secondary endodontic involvement. </a:t>
            </a:r>
            <a:endParaRPr lang="en-IN" sz="2400" dirty="0">
              <a:latin typeface="Times New Roman" panose="02020603050405020304" charset="0"/>
              <a:cs typeface="Times New Roman" panose="02020603050405020304" charset="0"/>
            </a:endParaRPr>
          </a:p>
          <a:p>
            <a:pPr algn="just">
              <a:lnSpc>
                <a:spcPct val="150000"/>
              </a:lnSpc>
              <a:buFont typeface="Arial" panose="020B0604020202020204" pitchFamily="34" charset="0"/>
              <a:buChar char="•"/>
            </a:pPr>
            <a:r>
              <a:rPr lang="en-IN" sz="2400" dirty="0">
                <a:latin typeface="Times New Roman" panose="02020603050405020304" charset="0"/>
                <a:cs typeface="Times New Roman" panose="02020603050405020304" charset="0"/>
                <a:sym typeface="+mn-ea"/>
              </a:rPr>
              <a:t>Lateral canals and dentinal tubules opened by scaling and root </a:t>
            </a:r>
            <a:r>
              <a:rPr lang="en-IN" sz="2400" dirty="0" err="1">
                <a:latin typeface="Times New Roman" panose="02020603050405020304" charset="0"/>
                <a:cs typeface="Times New Roman" panose="02020603050405020304" charset="0"/>
                <a:sym typeface="+mn-ea"/>
              </a:rPr>
              <a:t>planing</a:t>
            </a:r>
            <a:r>
              <a:rPr lang="en-IN" sz="2400" dirty="0">
                <a:latin typeface="Times New Roman" panose="02020603050405020304" charset="0"/>
                <a:cs typeface="Times New Roman" panose="02020603050405020304" charset="0"/>
                <a:sym typeface="+mn-ea"/>
              </a:rPr>
              <a:t> or surgical flap procedures.</a:t>
            </a:r>
            <a:endParaRPr lang="en-US" sz="2400">
              <a:latin typeface="Times New Roman" panose="02020603050405020304" charset="0"/>
              <a:cs typeface="Times New Roman" panose="020206030504050203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b="1">
                <a:latin typeface="Times New Roman" panose="02020603050405020304" charset="0"/>
                <a:cs typeface="Times New Roman" panose="02020603050405020304" charset="0"/>
              </a:rPr>
              <a:t>SYMPTOMS</a:t>
            </a:r>
          </a:p>
        </p:txBody>
      </p:sp>
      <p:sp>
        <p:nvSpPr>
          <p:cNvPr id="3" name="Content Placeholder 2"/>
          <p:cNvSpPr>
            <a:spLocks noGrp="1"/>
          </p:cNvSpPr>
          <p:nvPr>
            <p:ph idx="1"/>
          </p:nvPr>
        </p:nvSpPr>
        <p:spPr/>
        <p:txBody>
          <a:bodyPr/>
          <a:lstStyle/>
          <a:p>
            <a:pPr>
              <a:lnSpc>
                <a:spcPct val="120000"/>
              </a:lnSpc>
            </a:pPr>
            <a:r>
              <a:rPr lang="en-US" sz="2400" dirty="0">
                <a:latin typeface="Times New Roman" panose="02020603050405020304" charset="0"/>
                <a:cs typeface="Times New Roman" panose="02020603050405020304" charset="0"/>
                <a:sym typeface="+mn-ea"/>
              </a:rPr>
              <a:t>Sensitivity to temperature</a:t>
            </a:r>
            <a:endParaRPr lang="en-US" sz="2400" b="1" dirty="0">
              <a:latin typeface="Times New Roman" panose="02020603050405020304" charset="0"/>
              <a:cs typeface="Times New Roman" panose="02020603050405020304" charset="0"/>
            </a:endParaRPr>
          </a:p>
          <a:p>
            <a:pPr>
              <a:lnSpc>
                <a:spcPct val="120000"/>
              </a:lnSpc>
            </a:pPr>
            <a:r>
              <a:rPr lang="en-IN" altLang="en-US" sz="2400" dirty="0">
                <a:latin typeface="Times New Roman" panose="02020603050405020304" charset="0"/>
                <a:cs typeface="Times New Roman" panose="02020603050405020304" charset="0"/>
                <a:sym typeface="+mn-ea"/>
              </a:rPr>
              <a:t>T</a:t>
            </a:r>
            <a:r>
              <a:rPr lang="en-US" sz="2400" dirty="0">
                <a:latin typeface="Times New Roman" panose="02020603050405020304" charset="0"/>
                <a:cs typeface="Times New Roman" panose="02020603050405020304" charset="0"/>
                <a:sym typeface="+mn-ea"/>
              </a:rPr>
              <a:t>enderness on percussion</a:t>
            </a:r>
            <a:endParaRPr lang="en-US" sz="2400" b="1" dirty="0">
              <a:latin typeface="Times New Roman" panose="02020603050405020304" charset="0"/>
              <a:cs typeface="Times New Roman" panose="02020603050405020304" charset="0"/>
            </a:endParaRPr>
          </a:p>
          <a:p>
            <a:pPr>
              <a:lnSpc>
                <a:spcPct val="120000"/>
              </a:lnSpc>
            </a:pPr>
            <a:r>
              <a:rPr lang="en-IN" altLang="en-US" sz="2400" dirty="0">
                <a:latin typeface="Times New Roman" panose="02020603050405020304" charset="0"/>
                <a:cs typeface="Times New Roman" panose="02020603050405020304" charset="0"/>
                <a:sym typeface="+mn-ea"/>
              </a:rPr>
              <a:t>P</a:t>
            </a:r>
            <a:r>
              <a:rPr lang="en-US" sz="2400" dirty="0">
                <a:latin typeface="Times New Roman" panose="02020603050405020304" charset="0"/>
                <a:cs typeface="Times New Roman" panose="02020603050405020304" charset="0"/>
                <a:sym typeface="+mn-ea"/>
              </a:rPr>
              <a:t>resence of</a:t>
            </a:r>
            <a:r>
              <a:rPr lang="en-US" sz="2400" b="1" dirty="0">
                <a:latin typeface="Times New Roman" panose="02020603050405020304" charset="0"/>
                <a:cs typeface="Times New Roman" panose="02020603050405020304" charset="0"/>
                <a:sym typeface="+mn-ea"/>
              </a:rPr>
              <a:t> </a:t>
            </a:r>
            <a:r>
              <a:rPr lang="en-US" sz="2400" dirty="0">
                <a:latin typeface="Times New Roman" panose="02020603050405020304" charset="0"/>
                <a:cs typeface="Times New Roman" panose="02020603050405020304" charset="0"/>
                <a:sym typeface="+mn-ea"/>
              </a:rPr>
              <a:t>mobility </a:t>
            </a:r>
            <a:endParaRPr lang="en-US" sz="2400" dirty="0">
              <a:latin typeface="Times New Roman" panose="02020603050405020304" charset="0"/>
              <a:cs typeface="Times New Roman" panose="02020603050405020304" charset="0"/>
            </a:endParaRPr>
          </a:p>
          <a:p>
            <a:pPr>
              <a:lnSpc>
                <a:spcPct val="120000"/>
              </a:lnSpc>
            </a:pPr>
            <a:r>
              <a:rPr lang="en-US" sz="2400" dirty="0">
                <a:latin typeface="Times New Roman" panose="02020603050405020304" charset="0"/>
                <a:cs typeface="Times New Roman" panose="02020603050405020304" charset="0"/>
                <a:sym typeface="+mn-ea"/>
              </a:rPr>
              <a:t>Swelling</a:t>
            </a:r>
            <a:endParaRPr lang="en-US" sz="2400">
              <a:latin typeface="Times New Roman" panose="02020603050405020304" charset="0"/>
              <a:cs typeface="Times New Roman" panose="020206030504050203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a:latin typeface="Times New Roman" panose="02020603050405020304" charset="0"/>
                <a:cs typeface="Times New Roman" panose="02020603050405020304" charset="0"/>
              </a:rPr>
              <a:t>DIAGNOSIS</a:t>
            </a:r>
          </a:p>
        </p:txBody>
      </p:sp>
      <p:sp>
        <p:nvSpPr>
          <p:cNvPr id="3" name="Content Placeholder 2"/>
          <p:cNvSpPr>
            <a:spLocks noGrp="1"/>
          </p:cNvSpPr>
          <p:nvPr>
            <p:ph idx="1"/>
          </p:nvPr>
        </p:nvSpPr>
        <p:spPr/>
        <p:txBody>
          <a:bodyPr/>
          <a:lstStyle/>
          <a:p>
            <a:pPr>
              <a:lnSpc>
                <a:spcPct val="110000"/>
              </a:lnSpc>
            </a:pPr>
            <a:r>
              <a:rPr lang="en-US" sz="2400" dirty="0">
                <a:latin typeface="Times New Roman" panose="02020603050405020304" charset="0"/>
                <a:cs typeface="Times New Roman" panose="02020603050405020304" charset="0"/>
                <a:sym typeface="+mn-ea"/>
              </a:rPr>
              <a:t>History of disease progression </a:t>
            </a:r>
            <a:endParaRPr lang="en-US" sz="2400" dirty="0">
              <a:latin typeface="Times New Roman" panose="02020603050405020304" charset="0"/>
              <a:cs typeface="Times New Roman" panose="02020603050405020304" charset="0"/>
            </a:endParaRPr>
          </a:p>
          <a:p>
            <a:pPr>
              <a:lnSpc>
                <a:spcPct val="110000"/>
              </a:lnSpc>
            </a:pPr>
            <a:r>
              <a:rPr lang="en-IN" altLang="en-US" sz="2400" dirty="0">
                <a:latin typeface="Times New Roman" panose="02020603050405020304" charset="0"/>
                <a:cs typeface="Times New Roman" panose="02020603050405020304" charset="0"/>
                <a:sym typeface="+mn-ea"/>
              </a:rPr>
              <a:t>P</a:t>
            </a:r>
            <a:r>
              <a:rPr lang="en-US" sz="2400" dirty="0">
                <a:latin typeface="Times New Roman" panose="02020603050405020304" charset="0"/>
                <a:cs typeface="Times New Roman" panose="02020603050405020304" charset="0"/>
                <a:sym typeface="+mn-ea"/>
              </a:rPr>
              <a:t>robing</a:t>
            </a:r>
            <a:endParaRPr lang="en-US" sz="2400" dirty="0">
              <a:latin typeface="Times New Roman" panose="02020603050405020304" charset="0"/>
              <a:cs typeface="Times New Roman" panose="02020603050405020304" charset="0"/>
            </a:endParaRPr>
          </a:p>
          <a:p>
            <a:pPr>
              <a:lnSpc>
                <a:spcPct val="110000"/>
              </a:lnSpc>
            </a:pPr>
            <a:r>
              <a:rPr lang="en-IN" altLang="en-US" sz="2400" dirty="0">
                <a:latin typeface="Times New Roman" panose="02020603050405020304" charset="0"/>
                <a:cs typeface="Times New Roman" panose="02020603050405020304" charset="0"/>
                <a:sym typeface="+mn-ea"/>
              </a:rPr>
              <a:t>P</a:t>
            </a:r>
            <a:r>
              <a:rPr lang="en-US" sz="2400" dirty="0">
                <a:latin typeface="Times New Roman" panose="02020603050405020304" charset="0"/>
                <a:cs typeface="Times New Roman" panose="02020603050405020304" charset="0"/>
                <a:sym typeface="+mn-ea"/>
              </a:rPr>
              <a:t>ulp testing</a:t>
            </a:r>
            <a:endParaRPr lang="en-US" sz="2400" dirty="0">
              <a:latin typeface="Times New Roman" panose="02020603050405020304" charset="0"/>
              <a:cs typeface="Times New Roman" panose="02020603050405020304" charset="0"/>
            </a:endParaRPr>
          </a:p>
          <a:p>
            <a:pPr>
              <a:lnSpc>
                <a:spcPct val="110000"/>
              </a:lnSpc>
            </a:pPr>
            <a:r>
              <a:rPr lang="en-IN" altLang="en-US" sz="2400" dirty="0">
                <a:latin typeface="Times New Roman" panose="02020603050405020304" charset="0"/>
                <a:cs typeface="Times New Roman" panose="02020603050405020304" charset="0"/>
                <a:sym typeface="+mn-ea"/>
              </a:rPr>
              <a:t>R</a:t>
            </a:r>
            <a:r>
              <a:rPr lang="en-US" sz="2400" dirty="0">
                <a:latin typeface="Times New Roman" panose="02020603050405020304" charset="0"/>
                <a:cs typeface="Times New Roman" panose="02020603050405020304" charset="0"/>
                <a:sym typeface="+mn-ea"/>
              </a:rPr>
              <a:t>adiographic changes</a:t>
            </a:r>
            <a:endParaRPr lang="en-US" sz="2400" dirty="0">
              <a:latin typeface="Times New Roman" panose="02020603050405020304" charset="0"/>
              <a:cs typeface="Times New Roman" panose="02020603050405020304" charset="0"/>
            </a:endParaRPr>
          </a:p>
          <a:p>
            <a:endParaRPr lang="en-US" sz="2400">
              <a:latin typeface="Times New Roman" panose="02020603050405020304" charset="0"/>
              <a:cs typeface="Times New Roman" panose="020206030504050203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a:latin typeface="Times New Roman" panose="02020603050405020304" charset="0"/>
                <a:cs typeface="Times New Roman" panose="02020603050405020304" charset="0"/>
              </a:rPr>
              <a:t>TREATMENT</a:t>
            </a:r>
          </a:p>
        </p:txBody>
      </p:sp>
      <p:sp>
        <p:nvSpPr>
          <p:cNvPr id="3" name="Content Placeholder 2"/>
          <p:cNvSpPr>
            <a:spLocks noGrp="1"/>
          </p:cNvSpPr>
          <p:nvPr>
            <p:ph idx="1"/>
          </p:nvPr>
        </p:nvSpPr>
        <p:spPr/>
        <p:txBody>
          <a:bodyPr/>
          <a:lstStyle/>
          <a:p>
            <a:pPr>
              <a:lnSpc>
                <a:spcPct val="110000"/>
              </a:lnSpc>
              <a:buFont typeface="Arial" panose="020B0604020202020204" pitchFamily="34" charset="0"/>
              <a:buChar char="•"/>
            </a:pPr>
            <a:r>
              <a:rPr lang="en-US" sz="2400" dirty="0">
                <a:latin typeface="Times New Roman" panose="02020603050405020304" charset="0"/>
                <a:cs typeface="Times New Roman" panose="02020603050405020304" charset="0"/>
                <a:sym typeface="+mn-ea"/>
              </a:rPr>
              <a:t>Pulp space therapy</a:t>
            </a:r>
            <a:endParaRPr lang="en-US" sz="2400" dirty="0">
              <a:latin typeface="Times New Roman" panose="02020603050405020304" charset="0"/>
              <a:cs typeface="Times New Roman" panose="02020603050405020304" charset="0"/>
            </a:endParaRPr>
          </a:p>
          <a:p>
            <a:pPr>
              <a:lnSpc>
                <a:spcPct val="110000"/>
              </a:lnSpc>
              <a:buFont typeface="Arial" panose="020B0604020202020204" pitchFamily="34" charset="0"/>
              <a:buChar char="•"/>
            </a:pPr>
            <a:r>
              <a:rPr lang="en-US" sz="2400" dirty="0">
                <a:latin typeface="Times New Roman" panose="02020603050405020304" charset="0"/>
                <a:cs typeface="Times New Roman" panose="02020603050405020304" charset="0"/>
                <a:sym typeface="+mn-ea"/>
              </a:rPr>
              <a:t>Periodontal therapy</a:t>
            </a:r>
            <a:endParaRPr lang="en-US" sz="2400" dirty="0">
              <a:latin typeface="Times New Roman" panose="02020603050405020304" charset="0"/>
              <a:cs typeface="Times New Roman" panose="02020603050405020304" charset="0"/>
            </a:endParaRPr>
          </a:p>
          <a:p>
            <a:pPr>
              <a:lnSpc>
                <a:spcPct val="110000"/>
              </a:lnSpc>
              <a:buFont typeface="Arial" panose="020B0604020202020204" pitchFamily="34" charset="0"/>
              <a:buChar char="•"/>
            </a:pPr>
            <a:r>
              <a:rPr lang="en-US" sz="2400" dirty="0">
                <a:latin typeface="Times New Roman" panose="02020603050405020304" charset="0"/>
                <a:cs typeface="Times New Roman" panose="02020603050405020304" charset="0"/>
                <a:sym typeface="+mn-ea"/>
              </a:rPr>
              <a:t>Root amputation</a:t>
            </a:r>
            <a:endParaRPr lang="en-US" sz="2400" dirty="0">
              <a:latin typeface="Times New Roman" panose="02020603050405020304" charset="0"/>
              <a:cs typeface="Times New Roman" panose="02020603050405020304" charset="0"/>
            </a:endParaRPr>
          </a:p>
          <a:p>
            <a:pPr>
              <a:lnSpc>
                <a:spcPct val="110000"/>
              </a:lnSpc>
              <a:buFont typeface="Arial" panose="020B0604020202020204" pitchFamily="34" charset="0"/>
              <a:buChar char="•"/>
            </a:pPr>
            <a:r>
              <a:rPr lang="en-US" sz="2400" dirty="0">
                <a:latin typeface="Times New Roman" panose="02020603050405020304" charset="0"/>
                <a:cs typeface="Times New Roman" panose="02020603050405020304" charset="0"/>
                <a:sym typeface="+mn-ea"/>
              </a:rPr>
              <a:t>Guided tissue regeneration</a:t>
            </a:r>
            <a:endParaRPr lang="en-US" sz="2400">
              <a:latin typeface="Times New Roman" panose="02020603050405020304" charset="0"/>
              <a:cs typeface="Times New Roman" panose="020206030504050203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b="1">
                <a:latin typeface="Times New Roman" panose="02020603050405020304" charset="0"/>
                <a:cs typeface="Times New Roman" panose="02020603050405020304" charset="0"/>
              </a:rPr>
              <a:t>PROGNOSIS</a:t>
            </a:r>
          </a:p>
        </p:txBody>
      </p:sp>
      <p:sp>
        <p:nvSpPr>
          <p:cNvPr id="3" name="Content Placeholder 2"/>
          <p:cNvSpPr>
            <a:spLocks noGrp="1"/>
          </p:cNvSpPr>
          <p:nvPr>
            <p:ph idx="1"/>
          </p:nvPr>
        </p:nvSpPr>
        <p:spPr/>
        <p:txBody>
          <a:bodyPr/>
          <a:lstStyle/>
          <a:p>
            <a:pPr>
              <a:lnSpc>
                <a:spcPct val="150000"/>
              </a:lnSpc>
            </a:pPr>
            <a:r>
              <a:rPr lang="en-US" sz="2400" dirty="0">
                <a:latin typeface="Times New Roman" panose="02020603050405020304" charset="0"/>
                <a:cs typeface="Times New Roman" panose="02020603050405020304" charset="0"/>
                <a:sym typeface="+mn-ea"/>
              </a:rPr>
              <a:t>Depends on continuing periodontal treatment subsequent to endodontic therapy</a:t>
            </a:r>
            <a:r>
              <a:rPr lang="en-US" sz="2400" dirty="0">
                <a:cs typeface="Arial" panose="020B0604020202020204" pitchFamily="34" charset="0"/>
                <a:sym typeface="+mn-ea"/>
              </a:rPr>
              <a:t>.</a:t>
            </a:r>
            <a:endParaRPr lang="en-IN" sz="2400" dirty="0">
              <a:latin typeface="Times New Roman" panose="02020603050405020304" charset="0"/>
              <a:cs typeface="Times New Roman" panose="02020603050405020304" charset="0"/>
              <a:sym typeface="+mn-ea"/>
            </a:endParaRPr>
          </a:p>
          <a:p>
            <a:pPr>
              <a:lnSpc>
                <a:spcPct val="150000"/>
              </a:lnSpc>
            </a:pPr>
            <a:r>
              <a:rPr lang="en-IN" sz="2400" dirty="0">
                <a:latin typeface="Times New Roman" panose="02020603050405020304" charset="0"/>
                <a:cs typeface="Times New Roman" panose="02020603050405020304" charset="0"/>
                <a:sym typeface="+mn-ea"/>
              </a:rPr>
              <a:t> In single-rooted teeth the prognosis poor.</a:t>
            </a:r>
            <a:endParaRPr lang="en-IN" sz="2400" dirty="0">
              <a:latin typeface="Times New Roman" panose="02020603050405020304" charset="0"/>
              <a:cs typeface="Times New Roman" panose="02020603050405020304" charset="0"/>
            </a:endParaRPr>
          </a:p>
          <a:p>
            <a:pPr>
              <a:lnSpc>
                <a:spcPct val="150000"/>
              </a:lnSpc>
            </a:pPr>
            <a:r>
              <a:rPr lang="en-IN" sz="2400" dirty="0">
                <a:latin typeface="Times New Roman" panose="02020603050405020304" charset="0"/>
                <a:cs typeface="Times New Roman" panose="02020603050405020304" charset="0"/>
                <a:sym typeface="+mn-ea"/>
              </a:rPr>
              <a:t> In molar teeth – better (root resection can be considered)</a:t>
            </a:r>
            <a:endParaRPr lang="en-IN" sz="2400" dirty="0"/>
          </a:p>
          <a:p>
            <a:pPr marL="0" indent="0">
              <a:lnSpc>
                <a:spcPct val="150000"/>
              </a:lnSpc>
              <a:buNone/>
            </a:pPr>
            <a:endParaRPr lang="en-IN" altLang="en-US" sz="2400">
              <a:latin typeface="Times New Roman" panose="02020603050405020304" charset="0"/>
              <a:cs typeface="Times New Roman" panose="02020603050405020304" charset="0"/>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pture"/>
          <p:cNvPicPr>
            <a:picLocks noGrp="1" noChangeAspect="1"/>
          </p:cNvPicPr>
          <p:nvPr>
            <p:ph idx="1"/>
          </p:nvPr>
        </p:nvPicPr>
        <p:blipFill>
          <a:blip r:embed="rId2"/>
          <a:stretch>
            <a:fillRect/>
          </a:stretch>
        </p:blipFill>
        <p:spPr>
          <a:xfrm>
            <a:off x="3057756" y="2020516"/>
            <a:ext cx="4976536" cy="373457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b="1">
                <a:latin typeface="Times New Roman" panose="02020603050405020304" charset="0"/>
                <a:cs typeface="Times New Roman" panose="02020603050405020304" charset="0"/>
              </a:rPr>
              <a:t>TRUE COMBINED LESION</a:t>
            </a:r>
          </a:p>
        </p:txBody>
      </p:sp>
      <p:sp>
        <p:nvSpPr>
          <p:cNvPr id="3" name="Content Placeholder 2"/>
          <p:cNvSpPr>
            <a:spLocks noGrp="1"/>
          </p:cNvSpPr>
          <p:nvPr>
            <p:ph idx="1"/>
          </p:nvPr>
        </p:nvSpPr>
        <p:spPr/>
        <p:txBody>
          <a:bodyPr>
            <a:normAutofit/>
          </a:bodyPr>
          <a:lstStyle/>
          <a:p>
            <a:pPr>
              <a:lnSpc>
                <a:spcPct val="150000"/>
              </a:lnSpc>
            </a:pPr>
            <a:r>
              <a:rPr lang="en-US" sz="2400">
                <a:latin typeface="Times New Roman" panose="02020603050405020304" charset="0"/>
                <a:cs typeface="Times New Roman" panose="02020603050405020304" charset="0"/>
              </a:rPr>
              <a:t>Pulpal and periodontal disease may occur independently or concomitantly in and around the same tooth. </a:t>
            </a:r>
          </a:p>
          <a:p>
            <a:pPr>
              <a:lnSpc>
                <a:spcPct val="150000"/>
              </a:lnSpc>
            </a:pPr>
            <a:r>
              <a:rPr lang="en-US" sz="2400">
                <a:latin typeface="Times New Roman" panose="02020603050405020304" charset="0"/>
                <a:cs typeface="Times New Roman" panose="02020603050405020304" charset="0"/>
              </a:rPr>
              <a:t> </a:t>
            </a:r>
            <a:r>
              <a:rPr lang="en-IN" altLang="en-US" sz="2400">
                <a:latin typeface="Times New Roman" panose="02020603050405020304" charset="0"/>
                <a:cs typeface="Times New Roman" panose="02020603050405020304" charset="0"/>
              </a:rPr>
              <a:t>Once </a:t>
            </a:r>
            <a:r>
              <a:rPr lang="en-US" sz="2400">
                <a:latin typeface="Times New Roman" panose="02020603050405020304" charset="0"/>
                <a:cs typeface="Times New Roman" panose="02020603050405020304" charset="0"/>
              </a:rPr>
              <a:t>endodontic and periodontal lesions coalesce, they may be clinically indistinguishable . </a:t>
            </a:r>
          </a:p>
          <a:p>
            <a:pPr>
              <a:lnSpc>
                <a:spcPct val="150000"/>
              </a:lnSpc>
            </a:pPr>
            <a:r>
              <a:rPr lang="en-US" sz="2400">
                <a:latin typeface="Times New Roman" panose="02020603050405020304" charset="0"/>
                <a:cs typeface="Times New Roman" panose="02020603050405020304" charset="0"/>
              </a:rPr>
              <a:t>The prognosis of multirooted teeth with combined pulpal and periodontal lesions depends largely on the extent of the destruction caused by the periodontal disease component. </a:t>
            </a:r>
          </a:p>
          <a:p>
            <a:pPr>
              <a:lnSpc>
                <a:spcPct val="150000"/>
              </a:lnSpc>
            </a:pPr>
            <a:endParaRPr lang="en-US" sz="2400">
              <a:latin typeface="Times New Roman" panose="02020603050405020304" charset="0"/>
              <a:cs typeface="Times New Roman" panose="020206030504050203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a:latin typeface="Times New Roman" panose="02020603050405020304" charset="0"/>
                <a:cs typeface="Times New Roman" panose="02020603050405020304" charset="0"/>
              </a:rPr>
              <a:t>SIGNS AND SYMPTOMS</a:t>
            </a:r>
          </a:p>
        </p:txBody>
      </p:sp>
      <p:sp>
        <p:nvSpPr>
          <p:cNvPr id="3" name="Content Placeholder 2"/>
          <p:cNvSpPr>
            <a:spLocks noGrp="1"/>
          </p:cNvSpPr>
          <p:nvPr>
            <p:ph idx="1"/>
          </p:nvPr>
        </p:nvSpPr>
        <p:spPr/>
        <p:txBody>
          <a:bodyPr/>
          <a:lstStyle/>
          <a:p>
            <a:pPr>
              <a:lnSpc>
                <a:spcPct val="150000"/>
              </a:lnSpc>
            </a:pPr>
            <a:r>
              <a:rPr lang="en-US" sz="2400" dirty="0">
                <a:latin typeface="Times New Roman" panose="02020603050405020304" charset="0"/>
                <a:cs typeface="Times New Roman" panose="02020603050405020304" charset="0"/>
                <a:sym typeface="+mn-ea"/>
              </a:rPr>
              <a:t>Necrotic pulp/ failed Endodontic treatment </a:t>
            </a:r>
            <a:endParaRPr lang="en-US" sz="2400" dirty="0">
              <a:latin typeface="Times New Roman" panose="02020603050405020304" charset="0"/>
              <a:cs typeface="Times New Roman" panose="02020603050405020304" charset="0"/>
            </a:endParaRPr>
          </a:p>
          <a:p>
            <a:pPr>
              <a:lnSpc>
                <a:spcPct val="150000"/>
              </a:lnSpc>
            </a:pPr>
            <a:r>
              <a:rPr lang="en-US" sz="2400" dirty="0">
                <a:latin typeface="Times New Roman" panose="02020603050405020304" charset="0"/>
                <a:cs typeface="Times New Roman" panose="02020603050405020304" charset="0"/>
                <a:sym typeface="+mn-ea"/>
              </a:rPr>
              <a:t>Plaque, calculus and </a:t>
            </a:r>
            <a:r>
              <a:rPr lang="en-US" sz="2400" dirty="0" err="1">
                <a:latin typeface="Times New Roman" panose="02020603050405020304" charset="0"/>
                <a:cs typeface="Times New Roman" panose="02020603050405020304" charset="0"/>
                <a:sym typeface="+mn-ea"/>
              </a:rPr>
              <a:t>periodontitis</a:t>
            </a:r>
            <a:r>
              <a:rPr lang="en-US" sz="2400" dirty="0">
                <a:latin typeface="Times New Roman" panose="02020603050405020304" charset="0"/>
                <a:cs typeface="Times New Roman" panose="02020603050405020304" charset="0"/>
                <a:sym typeface="+mn-ea"/>
              </a:rPr>
              <a:t> will be present in varying degrees.</a:t>
            </a:r>
            <a:endParaRPr lang="en-US" sz="2400" dirty="0">
              <a:latin typeface="Times New Roman" panose="02020603050405020304" charset="0"/>
              <a:cs typeface="Times New Roman" panose="02020603050405020304" charset="0"/>
            </a:endParaRPr>
          </a:p>
          <a:p>
            <a:pPr>
              <a:lnSpc>
                <a:spcPct val="150000"/>
              </a:lnSpc>
            </a:pPr>
            <a:r>
              <a:rPr lang="en-US" sz="2400" dirty="0">
                <a:latin typeface="Times New Roman" panose="02020603050405020304" charset="0"/>
                <a:cs typeface="Times New Roman" panose="02020603050405020304" charset="0"/>
                <a:sym typeface="+mn-ea"/>
              </a:rPr>
              <a:t>The radiographic appearance of combined endodontic-periodontal disease may be similar to that of a vertically fractured tooth.</a:t>
            </a:r>
            <a:endParaRPr lang="en-US" dirty="0">
              <a:cs typeface="Arial" panose="020B0604020202020204" pitchFamily="34" charset="0"/>
            </a:endParaRPr>
          </a:p>
          <a:p>
            <a:pPr>
              <a:buNone/>
            </a:pPr>
            <a:r>
              <a:rPr lang="en-US" b="1" dirty="0">
                <a:solidFill>
                  <a:srgbClr val="C00000"/>
                </a:solidFill>
                <a:latin typeface="Arial" panose="020B0604020202020204" pitchFamily="34" charset="0"/>
                <a:cs typeface="Arial" panose="020B0604020202020204" pitchFamily="34" charset="0"/>
                <a:sym typeface="+mn-ea"/>
              </a:rPr>
              <a:t> </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a:latin typeface="Times New Roman" panose="02020603050405020304" charset="0"/>
                <a:cs typeface="Times New Roman" panose="02020603050405020304" charset="0"/>
              </a:rPr>
              <a:t>TREATMENT</a:t>
            </a:r>
          </a:p>
        </p:txBody>
      </p:sp>
      <p:sp>
        <p:nvSpPr>
          <p:cNvPr id="3" name="Content Placeholder 2"/>
          <p:cNvSpPr>
            <a:spLocks noGrp="1"/>
          </p:cNvSpPr>
          <p:nvPr>
            <p:ph idx="1"/>
          </p:nvPr>
        </p:nvSpPr>
        <p:spPr/>
        <p:txBody>
          <a:bodyPr/>
          <a:lstStyle/>
          <a:p>
            <a:pPr>
              <a:buNone/>
            </a:pPr>
            <a:endParaRPr lang="en-US" b="1" dirty="0">
              <a:solidFill>
                <a:srgbClr val="C00000"/>
              </a:solidFill>
              <a:cs typeface="Arial" panose="020B0604020202020204" pitchFamily="34" charset="0"/>
            </a:endParaRPr>
          </a:p>
          <a:p>
            <a:pPr>
              <a:buFont typeface="Arial" panose="020B0604020202020204" pitchFamily="34" charset="0"/>
              <a:buChar char="•"/>
            </a:pPr>
            <a:r>
              <a:rPr lang="en-US" sz="2400" dirty="0">
                <a:latin typeface="Times New Roman" panose="02020603050405020304" charset="0"/>
                <a:cs typeface="Times New Roman" panose="02020603050405020304" charset="0"/>
                <a:sym typeface="+mn-ea"/>
              </a:rPr>
              <a:t>Endodontic therapy and periodontal therapy, </a:t>
            </a:r>
            <a:endParaRPr lang="en-US" sz="2400" dirty="0">
              <a:latin typeface="Times New Roman" panose="02020603050405020304" charset="0"/>
              <a:cs typeface="Times New Roman" panose="02020603050405020304" charset="0"/>
            </a:endParaRPr>
          </a:p>
          <a:p>
            <a:pPr>
              <a:buFont typeface="Arial" panose="020B0604020202020204" pitchFamily="34" charset="0"/>
              <a:buChar char="•"/>
            </a:pPr>
            <a:r>
              <a:rPr lang="en-US" sz="2400" dirty="0" err="1">
                <a:latin typeface="Times New Roman" panose="02020603050405020304" charset="0"/>
                <a:cs typeface="Times New Roman" panose="02020603050405020304" charset="0"/>
                <a:sym typeface="+mn-ea"/>
              </a:rPr>
              <a:t>Hemisection</a:t>
            </a:r>
            <a:r>
              <a:rPr lang="en-US" sz="2400" dirty="0">
                <a:latin typeface="Times New Roman" panose="02020603050405020304" charset="0"/>
                <a:cs typeface="Times New Roman" panose="02020603050405020304" charset="0"/>
                <a:sym typeface="+mn-ea"/>
              </a:rPr>
              <a:t>, </a:t>
            </a:r>
            <a:r>
              <a:rPr lang="en-US" sz="2400" dirty="0" err="1">
                <a:latin typeface="Times New Roman" panose="02020603050405020304" charset="0"/>
                <a:cs typeface="Times New Roman" panose="02020603050405020304" charset="0"/>
                <a:sym typeface="+mn-ea"/>
              </a:rPr>
              <a:t>bicuspidization</a:t>
            </a:r>
            <a:r>
              <a:rPr lang="en-US" sz="2400" dirty="0">
                <a:latin typeface="Times New Roman" panose="02020603050405020304" charset="0"/>
                <a:cs typeface="Times New Roman" panose="02020603050405020304" charset="0"/>
                <a:sym typeface="+mn-ea"/>
              </a:rPr>
              <a:t> &amp; root amputation.</a:t>
            </a:r>
            <a:endParaRPr lang="en-US" sz="2400">
              <a:latin typeface="Times New Roman" panose="02020603050405020304" charset="0"/>
              <a:cs typeface="Times New Roman" panose="0202060305040502030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a:t>PROGNOSIS</a:t>
            </a:r>
          </a:p>
        </p:txBody>
      </p:sp>
      <p:sp>
        <p:nvSpPr>
          <p:cNvPr id="3" name="Content Placeholder 2"/>
          <p:cNvSpPr>
            <a:spLocks noGrp="1"/>
          </p:cNvSpPr>
          <p:nvPr>
            <p:ph idx="1"/>
          </p:nvPr>
        </p:nvSpPr>
        <p:spPr/>
        <p:txBody>
          <a:bodyPr>
            <a:normAutofit/>
          </a:bodyPr>
          <a:lstStyle/>
          <a:p>
            <a:pPr>
              <a:lnSpc>
                <a:spcPct val="150000"/>
              </a:lnSpc>
            </a:pPr>
            <a:r>
              <a:rPr lang="en-US" sz="2400" dirty="0">
                <a:latin typeface="Times New Roman" panose="02020603050405020304" charset="0"/>
                <a:cs typeface="Times New Roman" panose="02020603050405020304" charset="0"/>
                <a:sym typeface="+mn-ea"/>
              </a:rPr>
              <a:t>Depends on the each individual factor. </a:t>
            </a:r>
            <a:endParaRPr lang="en-US" sz="2400" dirty="0">
              <a:latin typeface="Times New Roman" panose="02020603050405020304" charset="0"/>
              <a:cs typeface="Times New Roman" panose="02020603050405020304" charset="0"/>
            </a:endParaRPr>
          </a:p>
          <a:p>
            <a:pPr>
              <a:lnSpc>
                <a:spcPct val="150000"/>
              </a:lnSpc>
            </a:pPr>
            <a:r>
              <a:rPr lang="en-US" sz="2400" dirty="0">
                <a:latin typeface="Times New Roman" panose="02020603050405020304" charset="0"/>
                <a:cs typeface="Times New Roman" panose="02020603050405020304" charset="0"/>
                <a:sym typeface="+mn-ea"/>
              </a:rPr>
              <a:t>Adequate root canal therapy resulted in resolution of the </a:t>
            </a:r>
            <a:r>
              <a:rPr lang="en-US" sz="2400" dirty="0" err="1">
                <a:latin typeface="Times New Roman" panose="02020603050405020304" charset="0"/>
                <a:cs typeface="Times New Roman" panose="02020603050405020304" charset="0"/>
                <a:sym typeface="+mn-ea"/>
              </a:rPr>
              <a:t>periapical</a:t>
            </a:r>
            <a:r>
              <a:rPr lang="en-US" sz="2400" dirty="0">
                <a:latin typeface="Times New Roman" panose="02020603050405020304" charset="0"/>
                <a:cs typeface="Times New Roman" panose="02020603050405020304" charset="0"/>
                <a:sym typeface="+mn-ea"/>
              </a:rPr>
              <a:t> lesion, prognosis of the affected tooth then depends totally on the outcome of periodontal therapy.</a:t>
            </a:r>
            <a:endParaRPr lang="en-US" sz="2400" dirty="0">
              <a:latin typeface="Times New Roman" panose="02020603050405020304" charset="0"/>
              <a:cs typeface="Times New Roman" panose="02020603050405020304" charset="0"/>
            </a:endParaRPr>
          </a:p>
          <a:p>
            <a:pPr>
              <a:lnSpc>
                <a:spcPct val="150000"/>
              </a:lnSpc>
            </a:pPr>
            <a:r>
              <a:rPr lang="en-US" sz="2400" dirty="0">
                <a:latin typeface="Times New Roman" panose="02020603050405020304" charset="0"/>
                <a:cs typeface="Times New Roman" panose="02020603050405020304" charset="0"/>
                <a:sym typeface="+mn-ea"/>
              </a:rPr>
              <a:t>Prognosis is guarded. This is particularly true in single-rooted teeth. In molar teeth root resection can be considered as a treatment alternative if not all roots are severely involved.</a:t>
            </a:r>
            <a:endParaRPr lang="en-US" sz="2400" dirty="0">
              <a:latin typeface="Times New Roman" panose="02020603050405020304" charset="0"/>
              <a:cs typeface="Times New Roman" panose="02020603050405020304" charset="0"/>
            </a:endParaRPr>
          </a:p>
          <a:p>
            <a:pPr>
              <a:lnSpc>
                <a:spcPct val="150000"/>
              </a:lnSpc>
            </a:pPr>
            <a:endParaRPr lang="en-IN" sz="2400" dirty="0">
              <a:latin typeface="Times New Roman" panose="02020603050405020304" charset="0"/>
              <a:cs typeface="Times New Roman" panose="02020603050405020304" charset="0"/>
            </a:endParaRPr>
          </a:p>
          <a:p>
            <a:endParaRPr lang="en-US" sz="2400">
              <a:latin typeface="Times New Roman" panose="02020603050405020304" charset="0"/>
              <a:cs typeface="Times New Roman" panose="020206030504050203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94971" y="609603"/>
            <a:ext cx="9260115" cy="1103091"/>
          </a:xfrm>
        </p:spPr>
        <p:txBody>
          <a:bodyPr>
            <a:normAutofit/>
          </a:bodyPr>
          <a:lstStyle/>
          <a:p>
            <a:r>
              <a:rPr lang="en-US" b="1" dirty="0">
                <a:solidFill>
                  <a:schemeClr val="tx1"/>
                </a:solidFill>
                <a:effectLst/>
                <a:latin typeface="Times New Roman" panose="02020603050405020304" pitchFamily="18" charset="0"/>
                <a:cs typeface="Times New Roman" panose="02020603050405020304" pitchFamily="18" charset="0"/>
              </a:rPr>
              <a:t>Specific learning Objectives </a:t>
            </a:r>
            <a:endParaRPr lang="en-US" sz="3100" b="1" dirty="0">
              <a:effectLst/>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23057619"/>
              </p:ext>
            </p:extLst>
          </p:nvPr>
        </p:nvGraphicFramePr>
        <p:xfrm>
          <a:off x="711201" y="2612570"/>
          <a:ext cx="10232570" cy="2189158"/>
        </p:xfrm>
        <a:graphic>
          <a:graphicData uri="http://schemas.openxmlformats.org/drawingml/2006/table">
            <a:tbl>
              <a:tblPr firstRow="1" bandRow="1">
                <a:tableStyleId>{5C22544A-7EE6-4342-B048-85BDC9FD1C3A}</a:tableStyleId>
              </a:tblPr>
              <a:tblGrid>
                <a:gridCol w="2700665">
                  <a:extLst>
                    <a:ext uri="{9D8B030D-6E8A-4147-A177-3AD203B41FA5}">
                      <a16:colId xmlns:a16="http://schemas.microsoft.com/office/drawing/2014/main" val="946123654"/>
                    </a:ext>
                  </a:extLst>
                </a:gridCol>
                <a:gridCol w="4459236">
                  <a:extLst>
                    <a:ext uri="{9D8B030D-6E8A-4147-A177-3AD203B41FA5}">
                      <a16:colId xmlns:a16="http://schemas.microsoft.com/office/drawing/2014/main" val="2411658997"/>
                    </a:ext>
                  </a:extLst>
                </a:gridCol>
                <a:gridCol w="3072669">
                  <a:extLst>
                    <a:ext uri="{9D8B030D-6E8A-4147-A177-3AD203B41FA5}">
                      <a16:colId xmlns:a16="http://schemas.microsoft.com/office/drawing/2014/main" val="3411213719"/>
                    </a:ext>
                  </a:extLst>
                </a:gridCol>
              </a:tblGrid>
              <a:tr h="454499">
                <a:tc>
                  <a:txBody>
                    <a:bodyPr/>
                    <a:lstStyle/>
                    <a:p>
                      <a:r>
                        <a:rPr lang="en-US" dirty="0"/>
                        <a:t>Core areas* </a:t>
                      </a:r>
                    </a:p>
                  </a:txBody>
                  <a:tcPr/>
                </a:tc>
                <a:tc>
                  <a:txBody>
                    <a:bodyPr/>
                    <a:lstStyle/>
                    <a:p>
                      <a:r>
                        <a:rPr lang="en-US" dirty="0"/>
                        <a:t>Domain</a:t>
                      </a:r>
                      <a:r>
                        <a:rPr lang="en-US" baseline="0" dirty="0"/>
                        <a:t> **</a:t>
                      </a:r>
                      <a:endParaRPr lang="en-US" dirty="0"/>
                    </a:p>
                  </a:txBody>
                  <a:tcPr/>
                </a:tc>
                <a:tc>
                  <a:txBody>
                    <a:bodyPr/>
                    <a:lstStyle/>
                    <a:p>
                      <a:r>
                        <a:rPr lang="en-US" dirty="0"/>
                        <a:t>Category #</a:t>
                      </a:r>
                    </a:p>
                  </a:txBody>
                  <a:tcPr/>
                </a:tc>
                <a:extLst>
                  <a:ext uri="{0D108BD9-81ED-4DB2-BD59-A6C34878D82A}">
                    <a16:rowId xmlns:a16="http://schemas.microsoft.com/office/drawing/2014/main" val="868424398"/>
                  </a:ext>
                </a:extLst>
              </a:tr>
              <a:tr h="454499">
                <a:tc>
                  <a:txBody>
                    <a:bodyPr/>
                    <a:lstStyle/>
                    <a:p>
                      <a:r>
                        <a:rPr lang="en-US" dirty="0"/>
                        <a:t>SYMPTOMS OF ENDO PERIO LESION </a:t>
                      </a:r>
                    </a:p>
                  </a:txBody>
                  <a:tcPr/>
                </a:tc>
                <a:tc>
                  <a:txBody>
                    <a:bodyPr/>
                    <a:lstStyle/>
                    <a:p>
                      <a:r>
                        <a:rPr lang="en-US" dirty="0"/>
                        <a:t>COGNITIVE</a:t>
                      </a:r>
                    </a:p>
                  </a:txBody>
                  <a:tcPr/>
                </a:tc>
                <a:tc>
                  <a:txBody>
                    <a:bodyPr/>
                    <a:lstStyle/>
                    <a:p>
                      <a:r>
                        <a:rPr lang="en-US" dirty="0"/>
                        <a:t>MUST NOW</a:t>
                      </a:r>
                    </a:p>
                  </a:txBody>
                  <a:tcPr/>
                </a:tc>
                <a:extLst>
                  <a:ext uri="{0D108BD9-81ED-4DB2-BD59-A6C34878D82A}">
                    <a16:rowId xmlns:a16="http://schemas.microsoft.com/office/drawing/2014/main" val="3586572506"/>
                  </a:ext>
                </a:extLst>
              </a:tr>
              <a:tr h="454499">
                <a:tc>
                  <a:txBody>
                    <a:bodyPr/>
                    <a:lstStyle/>
                    <a:p>
                      <a:r>
                        <a:rPr lang="en-US" dirty="0"/>
                        <a:t>SECONDARY ENDO PERIO LESION </a:t>
                      </a:r>
                    </a:p>
                  </a:txBody>
                  <a:tcPr/>
                </a:tc>
                <a:tc>
                  <a:txBody>
                    <a:bodyPr/>
                    <a:lstStyle/>
                    <a:p>
                      <a:r>
                        <a:rPr lang="en-US" dirty="0"/>
                        <a:t>PSYCHOMOTOR</a:t>
                      </a:r>
                    </a:p>
                  </a:txBody>
                  <a:tcPr/>
                </a:tc>
                <a:tc>
                  <a:txBody>
                    <a:bodyPr/>
                    <a:lstStyle/>
                    <a:p>
                      <a:r>
                        <a:rPr lang="en-US" dirty="0"/>
                        <a:t>NICE TO KNOW</a:t>
                      </a:r>
                    </a:p>
                  </a:txBody>
                  <a:tcPr/>
                </a:tc>
                <a:extLst>
                  <a:ext uri="{0D108BD9-81ED-4DB2-BD59-A6C34878D82A}">
                    <a16:rowId xmlns:a16="http://schemas.microsoft.com/office/drawing/2014/main" val="2359924706"/>
                  </a:ext>
                </a:extLst>
              </a:tr>
              <a:tr h="454499">
                <a:tc>
                  <a:txBody>
                    <a:bodyPr/>
                    <a:lstStyle/>
                    <a:p>
                      <a:r>
                        <a:rPr lang="en-US" dirty="0"/>
                        <a:t>TREATMENT PLANNING</a:t>
                      </a:r>
                    </a:p>
                  </a:txBody>
                  <a:tcPr/>
                </a:tc>
                <a:tc>
                  <a:txBody>
                    <a:bodyPr/>
                    <a:lstStyle/>
                    <a:p>
                      <a:r>
                        <a:rPr lang="en-US" dirty="0"/>
                        <a:t>AFFECTIVE</a:t>
                      </a:r>
                    </a:p>
                  </a:txBody>
                  <a:tcPr/>
                </a:tc>
                <a:tc>
                  <a:txBody>
                    <a:bodyPr/>
                    <a:lstStyle/>
                    <a:p>
                      <a:r>
                        <a:rPr lang="en-US" dirty="0"/>
                        <a:t>DESIRE TO KNOW</a:t>
                      </a:r>
                    </a:p>
                  </a:txBody>
                  <a:tcPr/>
                </a:tc>
                <a:extLst>
                  <a:ext uri="{0D108BD9-81ED-4DB2-BD59-A6C34878D82A}">
                    <a16:rowId xmlns:a16="http://schemas.microsoft.com/office/drawing/2014/main" val="2577297493"/>
                  </a:ext>
                </a:extLst>
              </a:tr>
            </a:tbl>
          </a:graphicData>
        </a:graphic>
      </p:graphicFrame>
      <p:sp>
        <p:nvSpPr>
          <p:cNvPr id="4" name="Rectangle 3"/>
          <p:cNvSpPr/>
          <p:nvPr/>
        </p:nvSpPr>
        <p:spPr>
          <a:xfrm>
            <a:off x="1175656" y="1878767"/>
            <a:ext cx="9797143"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At the end of this presentation the learner is expected to know ;</a:t>
            </a:r>
            <a:endParaRPr lang="en-US" sz="2800" dirty="0"/>
          </a:p>
        </p:txBody>
      </p:sp>
      <p:sp>
        <p:nvSpPr>
          <p:cNvPr id="5" name="Slide Number Placeholder 4"/>
          <p:cNvSpPr>
            <a:spLocks noGrp="1"/>
          </p:cNvSpPr>
          <p:nvPr>
            <p:ph type="sldNum" sz="quarter" idx="12"/>
          </p:nvPr>
        </p:nvSpPr>
        <p:spPr/>
        <p:txBody>
          <a:bodyPr/>
          <a:lstStyle/>
          <a:p>
            <a:fld id="{72795863-2509-495E-A4D3-2D1EB08AA326}" type="slidenum">
              <a:rPr lang="en-US" smtClean="0"/>
              <a:t>2</a:t>
            </a:fld>
            <a:endParaRPr lang="en-US"/>
          </a:p>
        </p:txBody>
      </p:sp>
    </p:spTree>
    <p:extLst>
      <p:ext uri="{BB962C8B-B14F-4D97-AF65-F5344CB8AC3E}">
        <p14:creationId xmlns:p14="http://schemas.microsoft.com/office/powerpoint/2010/main" val="3994717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pture"/>
          <p:cNvPicPr>
            <a:picLocks noGrp="1" noChangeAspect="1"/>
          </p:cNvPicPr>
          <p:nvPr>
            <p:ph idx="1"/>
          </p:nvPr>
        </p:nvPicPr>
        <p:blipFill>
          <a:blip r:embed="rId2"/>
          <a:stretch>
            <a:fillRect/>
          </a:stretch>
        </p:blipFill>
        <p:spPr>
          <a:xfrm>
            <a:off x="3178810" y="1969770"/>
            <a:ext cx="5032375" cy="425196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pture"/>
          <p:cNvPicPr>
            <a:picLocks noGrp="1" noChangeAspect="1"/>
          </p:cNvPicPr>
          <p:nvPr>
            <p:ph idx="1"/>
          </p:nvPr>
        </p:nvPicPr>
        <p:blipFill>
          <a:blip r:embed="rId2"/>
          <a:stretch>
            <a:fillRect/>
          </a:stretch>
        </p:blipFill>
        <p:spPr>
          <a:xfrm>
            <a:off x="4424268" y="2283544"/>
            <a:ext cx="3657788" cy="29148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altLang="en-US" sz="2800">
                <a:latin typeface="Times New Roman" panose="02020603050405020304" charset="0"/>
                <a:cs typeface="Times New Roman" panose="02020603050405020304" charset="0"/>
              </a:rPr>
              <a:t>COMBINED LESION TREATMENT PROTOCOL</a:t>
            </a:r>
          </a:p>
        </p:txBody>
      </p:sp>
      <p:sp>
        <p:nvSpPr>
          <p:cNvPr id="3" name="Content Placeholder 2"/>
          <p:cNvSpPr>
            <a:spLocks noGrp="1"/>
          </p:cNvSpPr>
          <p:nvPr>
            <p:ph idx="1"/>
          </p:nvPr>
        </p:nvSpPr>
        <p:spPr/>
        <p:txBody>
          <a:bodyPr>
            <a:normAutofit/>
          </a:bodyPr>
          <a:lstStyle/>
          <a:p>
            <a:r>
              <a:rPr lang="en-IN" sz="2400" dirty="0" err="1">
                <a:latin typeface="Times New Roman" panose="02020603050405020304" charset="0"/>
                <a:cs typeface="Times New Roman" panose="02020603050405020304" charset="0"/>
                <a:sym typeface="+mn-ea"/>
              </a:rPr>
              <a:t>Abott</a:t>
            </a:r>
            <a:r>
              <a:rPr lang="en-IN" sz="2400" dirty="0">
                <a:latin typeface="Times New Roman" panose="02020603050405020304" charset="0"/>
                <a:cs typeface="Times New Roman" panose="02020603050405020304" charset="0"/>
                <a:sym typeface="+mn-ea"/>
              </a:rPr>
              <a:t>,[1998] in a detailed analysis on treatment considerations, recommends the following protocol. </a:t>
            </a:r>
            <a:endParaRPr lang="en-IN" sz="2400" dirty="0">
              <a:latin typeface="Times New Roman" panose="02020603050405020304" charset="0"/>
              <a:cs typeface="Times New Roman" panose="02020603050405020304" charset="0"/>
            </a:endParaRPr>
          </a:p>
          <a:p>
            <a:r>
              <a:rPr lang="en-IN" sz="2400" dirty="0">
                <a:solidFill>
                  <a:schemeClr val="tx1"/>
                </a:solidFill>
                <a:latin typeface="Times New Roman" panose="02020603050405020304" charset="0"/>
                <a:cs typeface="Times New Roman" panose="02020603050405020304" charset="0"/>
                <a:sym typeface="+mn-ea"/>
              </a:rPr>
              <a:t>INITIAL MANAGEMENT</a:t>
            </a:r>
            <a:r>
              <a:rPr lang="en-IN" sz="2400" b="1" dirty="0">
                <a:solidFill>
                  <a:srgbClr val="C00000"/>
                </a:solidFill>
                <a:latin typeface="Times New Roman" panose="02020603050405020304" charset="0"/>
                <a:cs typeface="Times New Roman" panose="02020603050405020304" charset="0"/>
                <a:sym typeface="+mn-ea"/>
              </a:rPr>
              <a:t> </a:t>
            </a:r>
            <a:endParaRPr lang="en-IN" sz="2400" b="1" dirty="0">
              <a:solidFill>
                <a:srgbClr val="C00000"/>
              </a:solidFill>
              <a:latin typeface="Times New Roman" panose="02020603050405020304" charset="0"/>
              <a:cs typeface="Times New Roman" panose="02020603050405020304" charset="0"/>
            </a:endParaRPr>
          </a:p>
          <a:p>
            <a:r>
              <a:rPr lang="en-IN" sz="2400" dirty="0">
                <a:latin typeface="Times New Roman" panose="02020603050405020304" charset="0"/>
                <a:cs typeface="Times New Roman" panose="02020603050405020304" charset="0"/>
                <a:sym typeface="+mn-ea"/>
              </a:rPr>
              <a:t>Remove existing restorations and caries </a:t>
            </a:r>
            <a:endParaRPr lang="en-IN" sz="2400" dirty="0">
              <a:latin typeface="Times New Roman" panose="02020603050405020304" charset="0"/>
              <a:cs typeface="Times New Roman" panose="02020603050405020304" charset="0"/>
            </a:endParaRPr>
          </a:p>
          <a:p>
            <a:r>
              <a:rPr lang="en-IN" sz="2400" dirty="0" err="1">
                <a:latin typeface="Times New Roman" panose="02020603050405020304" charset="0"/>
                <a:cs typeface="Times New Roman" panose="02020603050405020304" charset="0"/>
                <a:sym typeface="+mn-ea"/>
              </a:rPr>
              <a:t>Chemomechanically</a:t>
            </a:r>
            <a:r>
              <a:rPr lang="en-IN" sz="2400" dirty="0">
                <a:latin typeface="Times New Roman" panose="02020603050405020304" charset="0"/>
                <a:cs typeface="Times New Roman" panose="02020603050405020304" charset="0"/>
                <a:sym typeface="+mn-ea"/>
              </a:rPr>
              <a:t> prepare canals</a:t>
            </a:r>
            <a:endParaRPr lang="en-IN" sz="2400" dirty="0">
              <a:latin typeface="Times New Roman" panose="02020603050405020304" charset="0"/>
              <a:cs typeface="Times New Roman" panose="02020603050405020304" charset="0"/>
            </a:endParaRPr>
          </a:p>
          <a:p>
            <a:r>
              <a:rPr lang="en-IN" sz="2400" dirty="0">
                <a:latin typeface="Times New Roman" panose="02020603050405020304" charset="0"/>
                <a:cs typeface="Times New Roman" panose="02020603050405020304" charset="0"/>
                <a:sym typeface="+mn-ea"/>
              </a:rPr>
              <a:t>Medicate canals (depends on symptoms) </a:t>
            </a:r>
            <a:endParaRPr lang="en-IN" sz="2400" dirty="0">
              <a:latin typeface="Times New Roman" panose="02020603050405020304" charset="0"/>
              <a:cs typeface="Times New Roman" panose="02020603050405020304" charset="0"/>
            </a:endParaRPr>
          </a:p>
          <a:p>
            <a:endParaRPr lang="en-IN" sz="2400" b="1" dirty="0">
              <a:latin typeface="Times New Roman" panose="02020603050405020304" charset="0"/>
              <a:cs typeface="Times New Roman" panose="02020603050405020304" charset="0"/>
            </a:endParaRPr>
          </a:p>
          <a:p>
            <a:endParaRPr lang="en-US" sz="2400">
              <a:latin typeface="Times New Roman" panose="02020603050405020304" charset="0"/>
              <a:cs typeface="Times New Roman" panose="0202060305040502030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a:latin typeface="Times New Roman" panose="02020603050405020304" charset="0"/>
                <a:cs typeface="Times New Roman" panose="02020603050405020304" charset="0"/>
              </a:rPr>
              <a:t>FOLLOW UP MANAGEMENT</a:t>
            </a:r>
          </a:p>
        </p:txBody>
      </p:sp>
      <p:sp>
        <p:nvSpPr>
          <p:cNvPr id="3" name="Content Placeholder 2"/>
          <p:cNvSpPr>
            <a:spLocks noGrp="1"/>
          </p:cNvSpPr>
          <p:nvPr>
            <p:ph idx="1"/>
          </p:nvPr>
        </p:nvSpPr>
        <p:spPr/>
        <p:txBody>
          <a:bodyPr/>
          <a:lstStyle/>
          <a:p>
            <a:r>
              <a:rPr lang="en-IN" sz="2400" dirty="0">
                <a:latin typeface="Times New Roman" panose="02020603050405020304" charset="0"/>
                <a:cs typeface="Times New Roman" panose="02020603050405020304" charset="0"/>
                <a:sym typeface="+mn-ea"/>
              </a:rPr>
              <a:t>Change </a:t>
            </a:r>
            <a:r>
              <a:rPr lang="en-IN" sz="2400" dirty="0" err="1">
                <a:latin typeface="Times New Roman" panose="02020603050405020304" charset="0"/>
                <a:cs typeface="Times New Roman" panose="02020603050405020304" charset="0"/>
                <a:sym typeface="+mn-ea"/>
              </a:rPr>
              <a:t>intracanal</a:t>
            </a:r>
            <a:r>
              <a:rPr lang="en-IN" sz="2400" dirty="0">
                <a:latin typeface="Times New Roman" panose="02020603050405020304" charset="0"/>
                <a:cs typeface="Times New Roman" panose="02020603050405020304" charset="0"/>
                <a:sym typeface="+mn-ea"/>
              </a:rPr>
              <a:t> dressing after 3–4 weeks </a:t>
            </a:r>
          </a:p>
          <a:p>
            <a:r>
              <a:rPr lang="en-IN" sz="2400" dirty="0">
                <a:latin typeface="Times New Roman" panose="02020603050405020304" charset="0"/>
                <a:cs typeface="Times New Roman" panose="02020603050405020304" charset="0"/>
                <a:sym typeface="+mn-ea"/>
              </a:rPr>
              <a:t>Provide initial periodontal treatment  and review after 3 months</a:t>
            </a:r>
          </a:p>
          <a:p>
            <a:r>
              <a:rPr lang="en-IN" sz="2400" dirty="0">
                <a:latin typeface="Times New Roman" panose="02020603050405020304" charset="0"/>
                <a:cs typeface="Times New Roman" panose="02020603050405020304" charset="0"/>
                <a:sym typeface="+mn-ea"/>
              </a:rPr>
              <a:t>Reassess need for further periodontal treatment</a:t>
            </a:r>
          </a:p>
          <a:p>
            <a:r>
              <a:rPr lang="en-IN" sz="2400" dirty="0">
                <a:latin typeface="Times New Roman" panose="02020603050405020304" charset="0"/>
                <a:cs typeface="Times New Roman" panose="02020603050405020304" charset="0"/>
                <a:sym typeface="+mn-ea"/>
              </a:rPr>
              <a:t>Change </a:t>
            </a:r>
            <a:r>
              <a:rPr lang="en-IN" sz="2400" dirty="0" err="1">
                <a:latin typeface="Times New Roman" panose="02020603050405020304" charset="0"/>
                <a:cs typeface="Times New Roman" panose="02020603050405020304" charset="0"/>
                <a:sym typeface="+mn-ea"/>
              </a:rPr>
              <a:t>intracanal</a:t>
            </a:r>
            <a:r>
              <a:rPr lang="en-IN" sz="2400" dirty="0">
                <a:latin typeface="Times New Roman" panose="02020603050405020304" charset="0"/>
                <a:cs typeface="Times New Roman" panose="02020603050405020304" charset="0"/>
                <a:sym typeface="+mn-ea"/>
              </a:rPr>
              <a:t> medication again if  healing response is favourable</a:t>
            </a:r>
          </a:p>
          <a:p>
            <a:r>
              <a:rPr lang="en-IN" sz="2400" dirty="0">
                <a:latin typeface="Times New Roman" panose="02020603050405020304" charset="0"/>
                <a:cs typeface="Times New Roman" panose="02020603050405020304" charset="0"/>
                <a:sym typeface="+mn-ea"/>
              </a:rPr>
              <a:t>Complete root canal filling </a:t>
            </a:r>
            <a:endParaRPr lang="en-IN" dirty="0"/>
          </a:p>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a:latin typeface="Times New Roman" panose="02020603050405020304" charset="0"/>
                <a:cs typeface="Times New Roman" panose="02020603050405020304" charset="0"/>
              </a:rPr>
              <a:t>LONGER TERM MANAGEMENT</a:t>
            </a:r>
          </a:p>
        </p:txBody>
      </p:sp>
      <p:sp>
        <p:nvSpPr>
          <p:cNvPr id="3" name="Content Placeholder 2"/>
          <p:cNvSpPr>
            <a:spLocks noGrp="1"/>
          </p:cNvSpPr>
          <p:nvPr>
            <p:ph idx="1"/>
          </p:nvPr>
        </p:nvSpPr>
        <p:spPr/>
        <p:txBody>
          <a:bodyPr/>
          <a:lstStyle/>
          <a:p>
            <a:pPr>
              <a:buFont typeface="Arial" panose="020B0604020202020204" pitchFamily="34" charset="0"/>
              <a:buChar char="•"/>
            </a:pPr>
            <a:r>
              <a:rPr lang="en-IN" sz="2400" dirty="0">
                <a:latin typeface="Times New Roman" panose="02020603050405020304" charset="0"/>
                <a:cs typeface="Times New Roman" panose="02020603050405020304" charset="0"/>
                <a:sym typeface="+mn-ea"/>
              </a:rPr>
              <a:t> Defer root filling until after </a:t>
            </a:r>
            <a:endParaRPr lang="en-IN" sz="2400" dirty="0">
              <a:latin typeface="Times New Roman" panose="02020603050405020304" charset="0"/>
              <a:cs typeface="Times New Roman" panose="02020603050405020304" charset="0"/>
            </a:endParaRPr>
          </a:p>
          <a:p>
            <a:pPr>
              <a:buFont typeface="Arial" panose="020B0604020202020204" pitchFamily="34" charset="0"/>
              <a:buChar char="•"/>
            </a:pPr>
            <a:r>
              <a:rPr lang="en-IN" sz="2400" dirty="0">
                <a:latin typeface="Times New Roman" panose="02020603050405020304" charset="0"/>
                <a:cs typeface="Times New Roman" panose="02020603050405020304" charset="0"/>
                <a:sym typeface="+mn-ea"/>
              </a:rPr>
              <a:t> Need for periodontal surgery assessed</a:t>
            </a:r>
            <a:endParaRPr lang="en-IN" sz="2400" dirty="0">
              <a:latin typeface="Times New Roman" panose="02020603050405020304" charset="0"/>
              <a:cs typeface="Times New Roman" panose="02020603050405020304" charset="0"/>
            </a:endParaRPr>
          </a:p>
          <a:p>
            <a:pPr>
              <a:buFont typeface="Arial" panose="020B0604020202020204" pitchFamily="34" charset="0"/>
              <a:buChar char="•"/>
            </a:pPr>
            <a:r>
              <a:rPr lang="en-IN" sz="2400" dirty="0">
                <a:latin typeface="Times New Roman" panose="02020603050405020304" charset="0"/>
                <a:cs typeface="Times New Roman" panose="02020603050405020304" charset="0"/>
                <a:sym typeface="+mn-ea"/>
              </a:rPr>
              <a:t> Surgery completed with satisfactory outcome</a:t>
            </a:r>
            <a:endParaRPr lang="en-IN" sz="2400" dirty="0">
              <a:latin typeface="Times New Roman" panose="02020603050405020304" charset="0"/>
              <a:cs typeface="Times New Roman" panose="02020603050405020304" charset="0"/>
            </a:endParaRPr>
          </a:p>
          <a:p>
            <a:pPr>
              <a:buFont typeface="Arial" panose="020B0604020202020204" pitchFamily="34" charset="0"/>
              <a:buChar char="•"/>
            </a:pPr>
            <a:r>
              <a:rPr lang="en-IN" sz="2400" dirty="0">
                <a:latin typeface="Times New Roman" panose="02020603050405020304" charset="0"/>
                <a:cs typeface="Times New Roman" panose="02020603050405020304" charset="0"/>
                <a:sym typeface="+mn-ea"/>
              </a:rPr>
              <a:t>  Overall prognosis has been assessed to be adequate enough to  justify further endodontic and restorative treatment and their costs. </a:t>
            </a:r>
            <a:endParaRPr lang="en-IN" sz="2400" dirty="0">
              <a:latin typeface="Times New Roman" panose="02020603050405020304" charset="0"/>
              <a:cs typeface="Times New Roman" panose="02020603050405020304" charset="0"/>
            </a:endParaRPr>
          </a:p>
          <a:p>
            <a:pPr>
              <a:buFont typeface="Arial" panose="020B0604020202020204" pitchFamily="34" charset="0"/>
              <a:buChar char="•"/>
            </a:pPr>
            <a:endParaRPr lang="en-IN" sz="2400" dirty="0">
              <a:latin typeface="Times New Roman" panose="02020603050405020304" charset="0"/>
              <a:cs typeface="Times New Roman" panose="02020603050405020304" charset="0"/>
            </a:endParaRPr>
          </a:p>
          <a:p>
            <a:pPr>
              <a:buFont typeface="Arial" panose="020B0604020202020204" pitchFamily="34" charset="0"/>
              <a:buChar char="•"/>
            </a:pPr>
            <a:endParaRPr lang="en-US" sz="2400">
              <a:latin typeface="Times New Roman" panose="02020603050405020304" charset="0"/>
              <a:cs typeface="Times New Roman" panose="0202060305040502030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altLang="en-US" sz="2800" b="1">
                <a:latin typeface="Times New Roman" panose="02020603050405020304" charset="0"/>
                <a:cs typeface="Times New Roman" panose="02020603050405020304" charset="0"/>
              </a:rPr>
              <a:t>CONCOMITANT PULPAL AND PERIODONTAL LESION</a:t>
            </a:r>
          </a:p>
        </p:txBody>
      </p:sp>
      <p:sp>
        <p:nvSpPr>
          <p:cNvPr id="3" name="Content Placeholder 2"/>
          <p:cNvSpPr>
            <a:spLocks noGrp="1"/>
          </p:cNvSpPr>
          <p:nvPr>
            <p:ph idx="1"/>
          </p:nvPr>
        </p:nvSpPr>
        <p:spPr/>
        <p:txBody>
          <a:bodyPr>
            <a:normAutofit/>
          </a:bodyPr>
          <a:lstStyle/>
          <a:p>
            <a:pPr>
              <a:lnSpc>
                <a:spcPct val="150000"/>
              </a:lnSpc>
            </a:pPr>
            <a:r>
              <a:rPr lang="en-IN" altLang="en-US" sz="2400">
                <a:latin typeface="Times New Roman" panose="02020603050405020304" charset="0"/>
                <a:cs typeface="Times New Roman" panose="02020603050405020304" charset="0"/>
              </a:rPr>
              <a:t>L</a:t>
            </a:r>
            <a:r>
              <a:rPr lang="en-US" sz="2400">
                <a:latin typeface="Times New Roman" panose="02020603050405020304" charset="0"/>
                <a:cs typeface="Times New Roman" panose="02020603050405020304" charset="0"/>
              </a:rPr>
              <a:t>esions that may commonly be seen clinically and reflect the presence of two separate and distinct entities.</a:t>
            </a:r>
          </a:p>
          <a:p>
            <a:pPr>
              <a:lnSpc>
                <a:spcPct val="150000"/>
              </a:lnSpc>
            </a:pPr>
            <a:r>
              <a:rPr lang="en-IN" altLang="en-US" sz="2400">
                <a:latin typeface="Times New Roman" panose="02020603050405020304" charset="0"/>
                <a:cs typeface="Times New Roman" panose="02020603050405020304" charset="0"/>
              </a:rPr>
              <a:t>B</a:t>
            </a:r>
            <a:r>
              <a:rPr lang="en-US" sz="2400">
                <a:latin typeface="Times New Roman" panose="02020603050405020304" charset="0"/>
                <a:cs typeface="Times New Roman" panose="02020603050405020304" charset="0"/>
              </a:rPr>
              <a:t>oth disease states exist, but with different causative factors and with no clinical evidence that either disease state has influenced the other. </a:t>
            </a:r>
          </a:p>
          <a:p>
            <a:pPr marL="0" indent="0">
              <a:lnSpc>
                <a:spcPct val="150000"/>
              </a:lnSpc>
              <a:buNone/>
            </a:pPr>
            <a:endParaRPr lang="en-IN" altLang="en-US" sz="2400">
              <a:latin typeface="Times New Roman" panose="02020603050405020304" charset="0"/>
              <a:cs typeface="Times New Roman" panose="0202060305040502030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150000"/>
              </a:lnSpc>
            </a:pPr>
            <a:r>
              <a:rPr lang="en-US" sz="2400">
                <a:latin typeface="Times New Roman" panose="02020603050405020304" charset="0"/>
                <a:cs typeface="Times New Roman" panose="02020603050405020304" charset="0"/>
                <a:sym typeface="+mn-ea"/>
              </a:rPr>
              <a:t>This situation often goes undiagnosed, and treatment is rendered to only one of the diseased tissues in the hope that the other responds favorably. </a:t>
            </a:r>
            <a:endParaRPr lang="en-US" sz="2400">
              <a:latin typeface="Times New Roman" panose="02020603050405020304" charset="0"/>
              <a:cs typeface="Times New Roman" panose="02020603050405020304" charset="0"/>
            </a:endParaRPr>
          </a:p>
          <a:p>
            <a:pPr>
              <a:lnSpc>
                <a:spcPct val="150000"/>
              </a:lnSpc>
            </a:pPr>
            <a:r>
              <a:rPr lang="en-US" sz="2400">
                <a:latin typeface="Times New Roman" panose="02020603050405020304" charset="0"/>
                <a:cs typeface="Times New Roman" panose="02020603050405020304" charset="0"/>
                <a:sym typeface="+mn-ea"/>
              </a:rPr>
              <a:t>In actuality, the two disease processes must be treated concomitantly</a:t>
            </a:r>
            <a:r>
              <a:rPr lang="en-IN" altLang="en-US" sz="2400">
                <a:latin typeface="Times New Roman" panose="02020603050405020304" charset="0"/>
                <a:cs typeface="Times New Roman" panose="02020603050405020304" charset="0"/>
                <a:sym typeface="+mn-ea"/>
              </a:rPr>
              <a:t>.</a:t>
            </a:r>
          </a:p>
          <a:p>
            <a:pPr marL="0" indent="0">
              <a:lnSpc>
                <a:spcPct val="150000"/>
              </a:lnSpc>
              <a:buNone/>
            </a:pPr>
            <a:endParaRPr lang="en-US" sz="2400">
              <a:latin typeface="Times New Roman" panose="02020603050405020304" charset="0"/>
              <a:cs typeface="Times New Roman" panose="0202060305040502030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a:latin typeface="Times New Roman" panose="02020603050405020304" charset="0"/>
                <a:cs typeface="Times New Roman" panose="02020603050405020304" charset="0"/>
              </a:rPr>
              <a:t>PROGNOSIS</a:t>
            </a:r>
          </a:p>
        </p:txBody>
      </p:sp>
      <p:sp>
        <p:nvSpPr>
          <p:cNvPr id="3" name="Content Placeholder 2"/>
          <p:cNvSpPr>
            <a:spLocks noGrp="1"/>
          </p:cNvSpPr>
          <p:nvPr>
            <p:ph idx="1"/>
          </p:nvPr>
        </p:nvSpPr>
        <p:spPr/>
        <p:txBody>
          <a:bodyPr/>
          <a:lstStyle/>
          <a:p>
            <a:pPr>
              <a:lnSpc>
                <a:spcPct val="150000"/>
              </a:lnSpc>
            </a:pPr>
            <a:r>
              <a:rPr lang="en-IN" altLang="en-US" sz="2400" dirty="0">
                <a:latin typeface="Times New Roman" panose="02020603050405020304" charset="0"/>
                <a:cs typeface="Times New Roman" panose="02020603050405020304" charset="0"/>
                <a:sym typeface="+mn-ea"/>
              </a:rPr>
              <a:t>D</a:t>
            </a:r>
            <a:r>
              <a:rPr lang="en-US" sz="2400" dirty="0" err="1">
                <a:latin typeface="Times New Roman" panose="02020603050405020304" charset="0"/>
                <a:cs typeface="Times New Roman" panose="02020603050405020304" charset="0"/>
                <a:sym typeface="+mn-ea"/>
              </a:rPr>
              <a:t>epends</a:t>
            </a:r>
            <a:r>
              <a:rPr lang="en-US" sz="2400" dirty="0">
                <a:latin typeface="Times New Roman" panose="02020603050405020304" charset="0"/>
                <a:cs typeface="Times New Roman" panose="02020603050405020304" charset="0"/>
                <a:sym typeface="+mn-ea"/>
              </a:rPr>
              <a:t> on the removal of the individual etiologic factors and the prevention of any further factors that may affect the respective disease processes</a:t>
            </a:r>
            <a:r>
              <a:rPr lang="en-IN" altLang="en-US" sz="2400" dirty="0">
                <a:latin typeface="Times New Roman" panose="02020603050405020304" charset="0"/>
                <a:cs typeface="Times New Roman" panose="02020603050405020304" charset="0"/>
                <a:sym typeface="+mn-ea"/>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apture"/>
          <p:cNvPicPr>
            <a:picLocks noGrp="1" noChangeAspect="1"/>
          </p:cNvPicPr>
          <p:nvPr>
            <p:ph idx="1"/>
          </p:nvPr>
        </p:nvPicPr>
        <p:blipFill>
          <a:blip r:embed="rId2"/>
          <a:stretch>
            <a:fillRect/>
          </a:stretch>
        </p:blipFill>
        <p:spPr>
          <a:xfrm>
            <a:off x="3028950" y="466725"/>
            <a:ext cx="6134100" cy="592391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br>
              <a:rPr lang="en-US" dirty="0"/>
            </a:br>
            <a:r>
              <a:rPr lang="en-US" dirty="0"/>
              <a:t>   </a:t>
            </a:r>
            <a:r>
              <a:rPr lang="en-US" sz="2800" b="1" dirty="0">
                <a:latin typeface="Times New Roman" panose="02020603050405020304" charset="0"/>
                <a:cs typeface="Times New Roman" panose="02020603050405020304" charset="0"/>
              </a:rPr>
              <a:t>DIFFERENTIAL DIAGNOSIS</a:t>
            </a:r>
            <a:endParaRPr lang="en-IN" sz="2800" b="1" dirty="0">
              <a:latin typeface="Times New Roman" panose="02020603050405020304" charset="0"/>
              <a:cs typeface="Times New Roman" panose="02020603050405020304" charset="0"/>
            </a:endParaRPr>
          </a:p>
        </p:txBody>
      </p:sp>
      <p:sp>
        <p:nvSpPr>
          <p:cNvPr id="3" name="Content Placeholder 2"/>
          <p:cNvSpPr>
            <a:spLocks noGrp="1"/>
          </p:cNvSpPr>
          <p:nvPr>
            <p:ph idx="1"/>
          </p:nvPr>
        </p:nvSpPr>
        <p:spPr/>
        <p:txBody>
          <a:bodyPr>
            <a:normAutofit/>
          </a:bodyPr>
          <a:lstStyle/>
          <a:p>
            <a:pPr>
              <a:lnSpc>
                <a:spcPct val="150000"/>
              </a:lnSpc>
            </a:pPr>
            <a:r>
              <a:rPr lang="en-US" dirty="0">
                <a:latin typeface="Times New Roman" panose="02020603050405020304" charset="0"/>
                <a:cs typeface="Times New Roman" panose="02020603050405020304" charset="0"/>
              </a:rPr>
              <a:t>Endodontic and periodontal lesion may be very separate from each other and present no extraordinary therapeutic consideration. </a:t>
            </a:r>
          </a:p>
          <a:p>
            <a:pPr>
              <a:lnSpc>
                <a:spcPct val="150000"/>
              </a:lnSpc>
            </a:pPr>
            <a:r>
              <a:rPr lang="en-US" dirty="0">
                <a:latin typeface="Times New Roman" panose="02020603050405020304" charset="0"/>
                <a:cs typeface="Times New Roman" panose="02020603050405020304" charset="0"/>
              </a:rPr>
              <a:t>In  other situations, there is no obvious demarcation between the two lesions, which appear as one, both on radiographs and clinically. </a:t>
            </a:r>
          </a:p>
          <a:p>
            <a:pPr>
              <a:lnSpc>
                <a:spcPct val="150000"/>
              </a:lnSpc>
            </a:pPr>
            <a:r>
              <a:rPr lang="en-US" dirty="0">
                <a:latin typeface="Times New Roman" panose="02020603050405020304" charset="0"/>
                <a:cs typeface="Times New Roman" panose="02020603050405020304" charset="0"/>
              </a:rPr>
              <a:t>In the diagnosis of radiographic osseous lesions, the clinician must label everything a “combined lesion</a:t>
            </a:r>
            <a:r>
              <a:rPr lang="en-IN" altLang="en-US" dirty="0">
                <a:latin typeface="Times New Roman" panose="02020603050405020304" charset="0"/>
                <a:cs typeface="Times New Roman" panose="02020603050405020304" charset="0"/>
              </a:rPr>
              <a:t>.</a:t>
            </a:r>
          </a:p>
          <a:p>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Title 1"/>
          <p:cNvSpPr>
            <a:spLocks noGrp="1"/>
          </p:cNvSpPr>
          <p:nvPr>
            <p:ph type="title"/>
          </p:nvPr>
        </p:nvSpPr>
        <p:spPr/>
        <p:txBody>
          <a:bodyPr/>
          <a:lstStyle/>
          <a:p>
            <a:r>
              <a:rPr lang="en-US" b="1" u="sng" dirty="0">
                <a:solidFill>
                  <a:schemeClr val="accent1">
                    <a:lumMod val="75000"/>
                  </a:schemeClr>
                </a:solidFill>
                <a:latin typeface="Times New Roman" panose="02020603050405020304" pitchFamily="18" charset="0"/>
                <a:cs typeface="Times New Roman" panose="02020603050405020304" pitchFamily="18" charset="0"/>
              </a:rPr>
              <a:t>CONTENTS</a:t>
            </a:r>
            <a:r>
              <a:rPr lang="en-US" dirty="0">
                <a:solidFill>
                  <a:schemeClr val="accent1">
                    <a:lumMod val="75000"/>
                  </a:schemeClr>
                </a:solidFill>
                <a:latin typeface="Times New Roman" panose="02020603050405020304" pitchFamily="18" charset="0"/>
                <a:cs typeface="Times New Roman" panose="02020603050405020304" pitchFamily="18" charset="0"/>
              </a:rPr>
              <a:t> </a:t>
            </a:r>
          </a:p>
        </p:txBody>
      </p:sp>
      <p:sp>
        <p:nvSpPr>
          <p:cNvPr id="1048593" name="Content Placeholder 2"/>
          <p:cNvSpPr>
            <a:spLocks noGrp="1"/>
          </p:cNvSpPr>
          <p:nvPr>
            <p:ph idx="1"/>
          </p:nvPr>
        </p:nvSpPr>
        <p:spPr/>
        <p:txBody>
          <a:bodyPr>
            <a:noAutofit/>
          </a:bodyPr>
          <a:lstStyle/>
          <a:p>
            <a:pPr lvl="0"/>
            <a:r>
              <a:rPr lang="en-US" dirty="0">
                <a:latin typeface="Times New Roman" panose="02020603050405020304" pitchFamily="18" charset="0"/>
                <a:cs typeface="Times New Roman" panose="02020603050405020304" pitchFamily="18" charset="0"/>
              </a:rPr>
              <a:t>Developmental malformation </a:t>
            </a:r>
          </a:p>
          <a:p>
            <a:pPr lvl="0"/>
            <a:r>
              <a:rPr lang="en-US" dirty="0">
                <a:latin typeface="Times New Roman" panose="02020603050405020304" pitchFamily="18" charset="0"/>
                <a:cs typeface="Times New Roman" panose="02020603050405020304" pitchFamily="18" charset="0"/>
              </a:rPr>
              <a:t>Classification </a:t>
            </a:r>
          </a:p>
          <a:p>
            <a:pPr lvl="0"/>
            <a:r>
              <a:rPr lang="en-US" dirty="0">
                <a:latin typeface="Times New Roman" panose="02020603050405020304" pitchFamily="18" charset="0"/>
                <a:cs typeface="Times New Roman" panose="02020603050405020304" pitchFamily="18" charset="0"/>
              </a:rPr>
              <a:t>Influence of periodontium on pulp</a:t>
            </a:r>
          </a:p>
          <a:p>
            <a:pPr lvl="0"/>
            <a:r>
              <a:rPr lang="en-US" dirty="0">
                <a:latin typeface="Times New Roman" panose="02020603050405020304" pitchFamily="18" charset="0"/>
                <a:cs typeface="Times New Roman" panose="02020603050405020304" pitchFamily="18" charset="0"/>
              </a:rPr>
              <a:t>Influence of pulpal pathological condition on pulp  </a:t>
            </a:r>
          </a:p>
          <a:p>
            <a:pPr lvl="0"/>
            <a:endParaRPr lang="en-US" dirty="0">
              <a:latin typeface="Times New Roman" panose="02020603050405020304" pitchFamily="18" charset="0"/>
              <a:cs typeface="Times New Roman" panose="02020603050405020304" pitchFamily="18" charset="0"/>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pture"/>
          <p:cNvPicPr>
            <a:picLocks noGrp="1" noChangeAspect="1"/>
          </p:cNvPicPr>
          <p:nvPr>
            <p:ph idx="1"/>
          </p:nvPr>
        </p:nvPicPr>
        <p:blipFill>
          <a:blip r:embed="rId2"/>
          <a:stretch>
            <a:fillRect/>
          </a:stretch>
        </p:blipFill>
        <p:spPr>
          <a:xfrm>
            <a:off x="3989070" y="511175"/>
            <a:ext cx="3988435" cy="605218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b="1">
                <a:latin typeface="Times New Roman" panose="02020603050405020304" charset="0"/>
                <a:cs typeface="Times New Roman" panose="02020603050405020304" charset="0"/>
              </a:rPr>
              <a:t>VERTICAL ROOT FRACTURE</a:t>
            </a:r>
          </a:p>
        </p:txBody>
      </p:sp>
      <p:sp>
        <p:nvSpPr>
          <p:cNvPr id="3" name="Content Placeholder 2"/>
          <p:cNvSpPr>
            <a:spLocks noGrp="1"/>
          </p:cNvSpPr>
          <p:nvPr>
            <p:ph idx="1"/>
          </p:nvPr>
        </p:nvSpPr>
        <p:spPr/>
        <p:txBody>
          <a:bodyPr>
            <a:normAutofit/>
          </a:bodyPr>
          <a:lstStyle/>
          <a:p>
            <a:pPr>
              <a:lnSpc>
                <a:spcPct val="150000"/>
              </a:lnSpc>
            </a:pPr>
            <a:r>
              <a:rPr lang="en-US" sz="2400">
                <a:latin typeface="Times New Roman" panose="02020603050405020304" charset="0"/>
                <a:cs typeface="Times New Roman" panose="02020603050405020304" charset="0"/>
              </a:rPr>
              <a:t> Symptoms and signs  show a varying character and are frequently difficult to distinguish from those associated with periodontal and endodontic lesions.</a:t>
            </a:r>
          </a:p>
          <a:p>
            <a:pPr>
              <a:lnSpc>
                <a:spcPct val="150000"/>
              </a:lnSpc>
            </a:pPr>
            <a:r>
              <a:rPr lang="en-US" sz="2400">
                <a:latin typeface="Times New Roman" panose="02020603050405020304" charset="0"/>
                <a:cs typeface="Times New Roman" panose="02020603050405020304" charset="0"/>
              </a:rPr>
              <a:t>The diagnosis is often difficult because the fracture is usually not detectable by clinical inspection and radiographic examination unless there is a clear separation of the root fragments</a:t>
            </a:r>
            <a:r>
              <a:rPr lang="en-IN" altLang="en-US" sz="2400">
                <a:latin typeface="Times New Roman" panose="02020603050405020304" charset="0"/>
                <a:cs typeface="Times New Roman" panose="02020603050405020304" charset="0"/>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50000"/>
              </a:lnSpc>
            </a:pPr>
            <a:r>
              <a:rPr lang="en-IN" altLang="en-US" sz="2400" b="1">
                <a:latin typeface="Times New Roman" panose="02020603050405020304" charset="0"/>
                <a:cs typeface="Times New Roman" panose="02020603050405020304" charset="0"/>
              </a:rPr>
              <a:t>D</a:t>
            </a:r>
            <a:r>
              <a:rPr lang="en-US" sz="2400" b="1">
                <a:latin typeface="Times New Roman" panose="02020603050405020304" charset="0"/>
                <a:cs typeface="Times New Roman" panose="02020603050405020304" charset="0"/>
              </a:rPr>
              <a:t>efinitive diagnosis</a:t>
            </a:r>
            <a:r>
              <a:rPr lang="en-US" sz="2400">
                <a:latin typeface="Times New Roman" panose="02020603050405020304" charset="0"/>
                <a:cs typeface="Times New Roman" panose="02020603050405020304" charset="0"/>
              </a:rPr>
              <a:t> </a:t>
            </a:r>
            <a:r>
              <a:rPr lang="en-IN" altLang="en-US" sz="2400">
                <a:latin typeface="Times New Roman" panose="02020603050405020304" charset="0"/>
                <a:cs typeface="Times New Roman" panose="02020603050405020304" charset="0"/>
              </a:rPr>
              <a:t>- </a:t>
            </a:r>
            <a:r>
              <a:rPr lang="en-US" sz="2400">
                <a:latin typeface="Times New Roman" panose="02020603050405020304" charset="0"/>
                <a:cs typeface="Times New Roman" panose="02020603050405020304" charset="0"/>
              </a:rPr>
              <a:t>confirmed by exploratory surgical exposure of the root for direct visual examination</a:t>
            </a:r>
            <a:r>
              <a:rPr lang="en-IN" altLang="en-US" sz="2400">
                <a:latin typeface="Times New Roman" panose="02020603050405020304" charset="0"/>
                <a:cs typeface="Times New Roman" panose="02020603050405020304" charset="0"/>
              </a:rPr>
              <a:t>.</a:t>
            </a:r>
          </a:p>
          <a:p>
            <a:pPr>
              <a:lnSpc>
                <a:spcPct val="150000"/>
              </a:lnSpc>
            </a:pPr>
            <a:r>
              <a:rPr lang="en-IN" altLang="en-US" sz="2400">
                <a:latin typeface="Times New Roman" panose="02020603050405020304" charset="0"/>
                <a:cs typeface="Times New Roman" panose="02020603050405020304" charset="0"/>
              </a:rPr>
              <a:t> Associated with root-filled teeth where excessive lateral forces were applied during compaction or possibly with stress induced by post placement in root-filled teeth.</a:t>
            </a:r>
          </a:p>
          <a:p>
            <a:pPr>
              <a:lnSpc>
                <a:spcPct val="150000"/>
              </a:lnSpc>
            </a:pPr>
            <a:r>
              <a:rPr lang="en-IN" altLang="en-US" sz="2400">
                <a:latin typeface="Times New Roman" panose="02020603050405020304" charset="0"/>
                <a:cs typeface="Times New Roman" panose="02020603050405020304" charset="0"/>
              </a:rPr>
              <a:t>More common in teeth with extensive restorations, in older patients, and in mandibular posterior teeth.</a:t>
            </a:r>
          </a:p>
          <a:p>
            <a:pPr>
              <a:lnSpc>
                <a:spcPct val="150000"/>
              </a:lnSpc>
            </a:pPr>
            <a:endParaRPr lang="en-IN" altLang="en-US" sz="2400">
              <a:latin typeface="Times New Roman" panose="02020603050405020304" charset="0"/>
              <a:cs typeface="Times New Roman" panose="0202060305040502030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50000"/>
              </a:lnSpc>
            </a:pPr>
            <a:r>
              <a:rPr lang="en-IN" altLang="en-US" sz="2400">
                <a:latin typeface="Times New Roman" panose="02020603050405020304" charset="0"/>
                <a:cs typeface="Times New Roman" panose="02020603050405020304" charset="0"/>
                <a:sym typeface="+mn-ea"/>
              </a:rPr>
              <a:t>Prognosis -hopeless</a:t>
            </a:r>
            <a:endParaRPr lang="en-IN" altLang="en-US" sz="2400">
              <a:latin typeface="Times New Roman" panose="02020603050405020304" charset="0"/>
              <a:cs typeface="Times New Roman" panose="02020603050405020304" charset="0"/>
            </a:endParaRPr>
          </a:p>
          <a:p>
            <a:pPr>
              <a:lnSpc>
                <a:spcPct val="150000"/>
              </a:lnSpc>
            </a:pPr>
            <a:r>
              <a:rPr lang="en-IN" altLang="en-US" sz="2400">
                <a:latin typeface="Times New Roman" panose="02020603050405020304" charset="0"/>
                <a:cs typeface="Times New Roman" panose="02020603050405020304" charset="0"/>
                <a:sym typeface="+mn-ea"/>
              </a:rPr>
              <a:t> Single-rooted teeth are generally extracted. </a:t>
            </a:r>
            <a:endParaRPr lang="en-IN" altLang="en-US" sz="2400">
              <a:latin typeface="Times New Roman" panose="02020603050405020304" charset="0"/>
              <a:cs typeface="Times New Roman" panose="02020603050405020304" charset="0"/>
            </a:endParaRPr>
          </a:p>
          <a:p>
            <a:pPr>
              <a:lnSpc>
                <a:spcPct val="150000"/>
              </a:lnSpc>
            </a:pPr>
            <a:r>
              <a:rPr lang="en-IN" altLang="en-US" sz="2400">
                <a:latin typeface="Times New Roman" panose="02020603050405020304" charset="0"/>
                <a:cs typeface="Times New Roman" panose="02020603050405020304" charset="0"/>
                <a:sym typeface="+mn-ea"/>
              </a:rPr>
              <a:t>In multirooted teeth, a treatment alternative is hemisection or resection of the fractured root.</a:t>
            </a:r>
            <a:endParaRPr lang="en-IN" altLang="en-US" sz="2400">
              <a:latin typeface="Times New Roman" panose="02020603050405020304" charset="0"/>
              <a:cs typeface="Times New Roman" panose="02020603050405020304" charset="0"/>
            </a:endParaRPr>
          </a:p>
          <a:p>
            <a:endParaRPr lang="en-US"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pture"/>
          <p:cNvPicPr>
            <a:picLocks noGrp="1" noChangeAspect="1"/>
          </p:cNvPicPr>
          <p:nvPr>
            <p:ph idx="1"/>
          </p:nvPr>
        </p:nvPicPr>
        <p:blipFill>
          <a:blip r:embed="rId2"/>
          <a:stretch>
            <a:fillRect/>
          </a:stretch>
        </p:blipFill>
        <p:spPr>
          <a:xfrm>
            <a:off x="2906395" y="1691005"/>
            <a:ext cx="5565775" cy="468693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9" name="Title 2"/>
          <p:cNvSpPr>
            <a:spLocks noGrp="1"/>
          </p:cNvSpPr>
          <p:nvPr>
            <p:ph type="title"/>
          </p:nvPr>
        </p:nvSpPr>
        <p:spPr/>
        <p:txBody>
          <a:bodyPr/>
          <a:lstStyle/>
          <a:p>
            <a:r>
              <a:rPr lang="en-US" b="1" u="sng" dirty="0"/>
              <a:t>TAKE HOME MESSAGE </a:t>
            </a:r>
            <a:br>
              <a:rPr lang="en-US" b="1" u="sng" dirty="0"/>
            </a:br>
            <a:r>
              <a:rPr lang="en-US" b="1" u="sng" dirty="0"/>
              <a:t> </a:t>
            </a:r>
          </a:p>
        </p:txBody>
      </p:sp>
      <p:sp>
        <p:nvSpPr>
          <p:cNvPr id="1048970" name="Content Placeholder 1"/>
          <p:cNvSpPr>
            <a:spLocks noGrp="1"/>
          </p:cNvSpPr>
          <p:nvPr>
            <p:ph idx="1"/>
          </p:nvPr>
        </p:nvSpPr>
        <p:spPr>
          <a:solidFill>
            <a:schemeClr val="accent1">
              <a:lumMod val="60000"/>
              <a:lumOff val="40000"/>
            </a:schemeClr>
          </a:solidFill>
        </p:spPr>
        <p:txBody>
          <a:bodyPr/>
          <a:lstStyle/>
          <a:p>
            <a:pPr algn="just"/>
            <a:r>
              <a:rPr lang="en-US" dirty="0">
                <a:cs typeface="Times New Roman" panose="02020603050405020304" pitchFamily="18" charset="0"/>
              </a:rPr>
              <a:t> </a:t>
            </a:r>
            <a:r>
              <a:rPr lang="en-US" dirty="0">
                <a:latin typeface="Garamond" panose="02020404030301010803" pitchFamily="18" charset="0"/>
                <a:cs typeface="Times New Roman" panose="02020603050405020304" pitchFamily="18" charset="0"/>
              </a:rPr>
              <a:t>Because of its history, the complex amalgam restorations may be the most frequently placed complex restoration.   </a:t>
            </a:r>
          </a:p>
          <a:p>
            <a:pPr algn="just"/>
            <a:r>
              <a:rPr lang="en-US" dirty="0">
                <a:latin typeface="Garamond" panose="02020404030301010803" pitchFamily="18" charset="0"/>
                <a:cs typeface="Times New Roman" panose="02020603050405020304" pitchFamily="18" charset="0"/>
              </a:rPr>
              <a:t>However due to the increasing benefits of composites, the many types of auxiliary retention forms available, and the variations of tooth preparations required for complex restorations, the operator should be familiar with all of these techniques, if he or she is to use these restorations on a regular basis. </a:t>
            </a:r>
          </a:p>
          <a:p>
            <a:endParaRPr lang="en-US" dirty="0"/>
          </a:p>
        </p:txBody>
      </p:sp>
    </p:spTree>
    <p:extLst>
      <p:ext uri="{BB962C8B-B14F-4D97-AF65-F5344CB8AC3E}">
        <p14:creationId xmlns:p14="http://schemas.microsoft.com/office/powerpoint/2010/main" val="405807887"/>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DCC9B-E56B-879D-3FD1-1ABF079CC43B}"/>
              </a:ext>
            </a:extLst>
          </p:cNvPr>
          <p:cNvSpPr>
            <a:spLocks noGrp="1"/>
          </p:cNvSpPr>
          <p:nvPr>
            <p:ph type="title"/>
          </p:nvPr>
        </p:nvSpPr>
        <p:spPr/>
        <p:txBody>
          <a:bodyPr/>
          <a:lstStyle/>
          <a:p>
            <a:r>
              <a:rPr lang="en-US" dirty="0"/>
              <a:t>QUESTIONS</a:t>
            </a:r>
            <a:endParaRPr lang="en-IN" dirty="0"/>
          </a:p>
        </p:txBody>
      </p:sp>
      <p:sp>
        <p:nvSpPr>
          <p:cNvPr id="3" name="Content Placeholder 2">
            <a:extLst>
              <a:ext uri="{FF2B5EF4-FFF2-40B4-BE49-F238E27FC236}">
                <a16:creationId xmlns:a16="http://schemas.microsoft.com/office/drawing/2014/main" id="{2434C39B-E17E-33DD-9927-6F5EA7A8FAF1}"/>
              </a:ext>
            </a:extLst>
          </p:cNvPr>
          <p:cNvSpPr>
            <a:spLocks noGrp="1"/>
          </p:cNvSpPr>
          <p:nvPr>
            <p:ph idx="1"/>
          </p:nvPr>
        </p:nvSpPr>
        <p:spPr/>
        <p:txBody>
          <a:bodyPr/>
          <a:lstStyle/>
          <a:p>
            <a:r>
              <a:rPr lang="en-IN" dirty="0"/>
              <a:t>What is the influence of periodontium on the pulp </a:t>
            </a:r>
          </a:p>
          <a:p>
            <a:r>
              <a:rPr lang="en-IN" dirty="0"/>
              <a:t>Pathological condition of pulp </a:t>
            </a:r>
            <a:r>
              <a:rPr lang="en-IN"/>
              <a:t>on periodontium </a:t>
            </a:r>
          </a:p>
          <a:p>
            <a:endParaRPr lang="en-IN" dirty="0"/>
          </a:p>
        </p:txBody>
      </p:sp>
    </p:spTree>
    <p:extLst>
      <p:ext uri="{BB962C8B-B14F-4D97-AF65-F5344CB8AC3E}">
        <p14:creationId xmlns:p14="http://schemas.microsoft.com/office/powerpoint/2010/main" val="4158823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1" name="Content Placeholder 1"/>
          <p:cNvSpPr>
            <a:spLocks noGrp="1"/>
          </p:cNvSpPr>
          <p:nvPr>
            <p:ph idx="1"/>
          </p:nvPr>
        </p:nvSpPr>
        <p:spPr>
          <a:xfrm>
            <a:off x="738150" y="1071547"/>
            <a:ext cx="10614282" cy="5105417"/>
          </a:xfrm>
        </p:spPr>
        <p:txBody>
          <a:bodyPr>
            <a:normAutofit fontScale="92500" lnSpcReduction="10000"/>
          </a:bodyPr>
          <a:lstStyle/>
          <a:p>
            <a:pPr algn="just">
              <a:spcBef>
                <a:spcPct val="50000"/>
              </a:spcBef>
            </a:pPr>
            <a:r>
              <a:rPr lang="en-US" altLang="ja-JP" b="1" u="sng" dirty="0">
                <a:ea typeface="MS Mincho" panose="02020609040205080304" pitchFamily="49" charset="-128"/>
              </a:rPr>
              <a:t>REFERENCES:</a:t>
            </a:r>
          </a:p>
          <a:p>
            <a:pPr marL="0" indent="0" algn="just">
              <a:spcBef>
                <a:spcPct val="50000"/>
              </a:spcBef>
              <a:buNone/>
            </a:pPr>
            <a:r>
              <a:rPr lang="en-US" altLang="ja-JP" dirty="0">
                <a:ea typeface="MS Mincho" panose="02020609040205080304" pitchFamily="49" charset="-128"/>
              </a:rPr>
              <a:t>1. </a:t>
            </a:r>
            <a:r>
              <a:rPr lang="en-US" altLang="ja-JP" dirty="0" err="1">
                <a:ea typeface="MS Mincho" panose="02020609040205080304" pitchFamily="49" charset="-128"/>
              </a:rPr>
              <a:t>Sturdevant's</a:t>
            </a:r>
            <a:r>
              <a:rPr lang="en-US" altLang="ja-JP" dirty="0">
                <a:ea typeface="MS Mincho" panose="02020609040205080304" pitchFamily="49" charset="-128"/>
              </a:rPr>
              <a:t> Art and Science of Operative Dentistry 	- fourth Edition</a:t>
            </a:r>
          </a:p>
          <a:p>
            <a:pPr marL="0" indent="0" algn="just">
              <a:spcBef>
                <a:spcPct val="50000"/>
              </a:spcBef>
              <a:buNone/>
            </a:pPr>
            <a:r>
              <a:rPr lang="en-US" altLang="ja-JP" dirty="0">
                <a:ea typeface="MS Mincho" panose="02020609040205080304" pitchFamily="49" charset="-128"/>
              </a:rPr>
              <a:t>2. Operative Dentistry - Modern theory and practice - 	First Edition- </a:t>
            </a:r>
            <a:r>
              <a:rPr lang="en-US" altLang="ja-JP" dirty="0">
                <a:ea typeface="ＭＳ Ｐゴシック" panose="020B0600070205080204" pitchFamily="34" charset="-128"/>
              </a:rPr>
              <a:t>M.A. </a:t>
            </a:r>
            <a:r>
              <a:rPr lang="en-US" altLang="ja-JP" dirty="0" err="1">
                <a:ea typeface="ＭＳ Ｐゴシック" panose="020B0600070205080204" pitchFamily="34" charset="-128"/>
              </a:rPr>
              <a:t>Marzouk</a:t>
            </a:r>
            <a:endParaRPr lang="en-US" altLang="ja-JP" dirty="0">
              <a:ea typeface="MS Mincho" panose="02020609040205080304" pitchFamily="49" charset="-128"/>
            </a:endParaRPr>
          </a:p>
          <a:p>
            <a:pPr marL="0" indent="0" algn="just">
              <a:spcBef>
                <a:spcPct val="50000"/>
              </a:spcBef>
              <a:buNone/>
            </a:pPr>
            <a:r>
              <a:rPr lang="en-US" altLang="ja-JP" dirty="0">
                <a:ea typeface="MS Mincho" panose="02020609040205080304" pitchFamily="49" charset="-128"/>
              </a:rPr>
              <a:t>3. Text book of operative dentistry - </a:t>
            </a:r>
            <a:r>
              <a:rPr lang="en-US" altLang="ja-JP" dirty="0" err="1">
                <a:ea typeface="MS Mincho" panose="02020609040205080304" pitchFamily="49" charset="-128"/>
              </a:rPr>
              <a:t>Vimal</a:t>
            </a:r>
            <a:r>
              <a:rPr lang="en-US" altLang="ja-JP" dirty="0">
                <a:ea typeface="MS Mincho" panose="02020609040205080304" pitchFamily="49" charset="-128"/>
              </a:rPr>
              <a:t> K. </a:t>
            </a:r>
            <a:r>
              <a:rPr lang="en-US" altLang="ja-JP" dirty="0" err="1">
                <a:ea typeface="MS Mincho" panose="02020609040205080304" pitchFamily="49" charset="-128"/>
              </a:rPr>
              <a:t>Sikri</a:t>
            </a:r>
            <a:endParaRPr lang="en-US" altLang="ja-JP" dirty="0">
              <a:ea typeface="MS Mincho" panose="02020609040205080304" pitchFamily="49" charset="-128"/>
            </a:endParaRPr>
          </a:p>
          <a:p>
            <a:pPr marL="0" indent="0" algn="just">
              <a:spcBef>
                <a:spcPct val="50000"/>
              </a:spcBef>
              <a:buNone/>
            </a:pPr>
            <a:r>
              <a:rPr lang="en-US" dirty="0"/>
              <a:t>4.Fundamentals of Operative Dentistry- Summit JB- 2</a:t>
            </a:r>
            <a:r>
              <a:rPr lang="en-US" baseline="30000" dirty="0"/>
              <a:t>nd</a:t>
            </a:r>
            <a:r>
              <a:rPr lang="en-US" dirty="0"/>
              <a:t> edition</a:t>
            </a:r>
          </a:p>
          <a:p>
            <a:pPr marL="0" indent="0" algn="just">
              <a:spcBef>
                <a:spcPct val="50000"/>
              </a:spcBef>
              <a:buNone/>
            </a:pPr>
            <a:r>
              <a:rPr lang="en-US" dirty="0"/>
              <a:t>5.Text book of operative dentistry </a:t>
            </a:r>
            <a:r>
              <a:rPr lang="en-US" dirty="0">
                <a:sym typeface="Wingdings" panose="05000000000000000000" pitchFamily="2" charset="2"/>
              </a:rPr>
              <a:t> </a:t>
            </a:r>
            <a:r>
              <a:rPr lang="en-US" dirty="0" err="1">
                <a:sym typeface="Wingdings" panose="05000000000000000000" pitchFamily="2" charset="2"/>
              </a:rPr>
              <a:t>nisha</a:t>
            </a:r>
            <a:r>
              <a:rPr lang="en-US" dirty="0">
                <a:sym typeface="Wingdings" panose="05000000000000000000" pitchFamily="2" charset="2"/>
              </a:rPr>
              <a:t> </a:t>
            </a:r>
            <a:r>
              <a:rPr lang="en-US" dirty="0" err="1">
                <a:sym typeface="Wingdings" panose="05000000000000000000" pitchFamily="2" charset="2"/>
              </a:rPr>
              <a:t>carg,amit</a:t>
            </a:r>
            <a:r>
              <a:rPr lang="en-US" dirty="0">
                <a:sym typeface="Wingdings" panose="05000000000000000000" pitchFamily="2" charset="2"/>
              </a:rPr>
              <a:t> </a:t>
            </a:r>
            <a:r>
              <a:rPr lang="en-US" dirty="0" err="1">
                <a:sym typeface="Wingdings" panose="05000000000000000000" pitchFamily="2" charset="2"/>
              </a:rPr>
              <a:t>carg</a:t>
            </a:r>
            <a:endParaRPr lang="en-US" dirty="0">
              <a:sym typeface="Wingdings" panose="05000000000000000000" pitchFamily="2" charset="2"/>
            </a:endParaRPr>
          </a:p>
          <a:p>
            <a:pPr marL="0" indent="0" algn="just">
              <a:spcBef>
                <a:spcPct val="50000"/>
              </a:spcBef>
              <a:buNone/>
            </a:pPr>
            <a:r>
              <a:rPr lang="en-US" dirty="0"/>
              <a:t>6.Principles and Practice of Operative Dentistry-Gerald T. </a:t>
            </a:r>
            <a:r>
              <a:rPr lang="en-US" dirty="0" err="1"/>
              <a:t>Charbeneau</a:t>
            </a:r>
            <a:r>
              <a:rPr lang="en-US" dirty="0"/>
              <a:t>-Third edition.</a:t>
            </a:r>
          </a:p>
          <a:p>
            <a:pPr marL="0" indent="0" algn="just">
              <a:spcBef>
                <a:spcPct val="50000"/>
              </a:spcBef>
              <a:buNone/>
            </a:pPr>
            <a:r>
              <a:rPr lang="en-US" dirty="0"/>
              <a:t>7.Clinical operative dentistry-principles and </a:t>
            </a:r>
            <a:r>
              <a:rPr lang="en-US" dirty="0" err="1"/>
              <a:t>practice</a:t>
            </a:r>
            <a:r>
              <a:rPr lang="en-US" dirty="0" err="1">
                <a:sym typeface="Wingdings" panose="05000000000000000000" pitchFamily="2" charset="2"/>
              </a:rPr>
              <a:t>ramya</a:t>
            </a:r>
            <a:r>
              <a:rPr lang="en-US" dirty="0">
                <a:sym typeface="Wingdings" panose="05000000000000000000" pitchFamily="2" charset="2"/>
              </a:rPr>
              <a:t> </a:t>
            </a:r>
            <a:r>
              <a:rPr lang="en-US" dirty="0" err="1">
                <a:sym typeface="Wingdings" panose="05000000000000000000" pitchFamily="2" charset="2"/>
              </a:rPr>
              <a:t>Raghu,Raghu</a:t>
            </a:r>
            <a:r>
              <a:rPr lang="en-US" dirty="0">
                <a:sym typeface="Wingdings" panose="05000000000000000000" pitchFamily="2" charset="2"/>
              </a:rPr>
              <a:t> </a:t>
            </a:r>
            <a:r>
              <a:rPr lang="en-US" dirty="0" err="1">
                <a:sym typeface="Wingdings" panose="05000000000000000000" pitchFamily="2" charset="2"/>
              </a:rPr>
              <a:t>sreenivasan</a:t>
            </a:r>
            <a:endParaRPr lang="en-US" dirty="0"/>
          </a:p>
          <a:p>
            <a:pPr marL="0" indent="0" algn="just">
              <a:spcBef>
                <a:spcPct val="50000"/>
              </a:spcBef>
              <a:buNone/>
            </a:pPr>
            <a:endParaRPr lang="en-US" dirty="0">
              <a:sym typeface="Wingdings" panose="05000000000000000000" pitchFamily="2" charset="2"/>
            </a:endParaRPr>
          </a:p>
          <a:p>
            <a:pPr marL="0" indent="0" algn="just">
              <a:spcBef>
                <a:spcPct val="50000"/>
              </a:spcBef>
              <a:buNone/>
            </a:pPr>
            <a:endParaRPr lang="en-US" dirty="0"/>
          </a:p>
          <a:p>
            <a:pPr marL="0" indent="0" algn="just">
              <a:spcBef>
                <a:spcPct val="50000"/>
              </a:spcBef>
              <a:buNone/>
            </a:pPr>
            <a:endParaRPr lang="en-US" altLang="ja-JP" dirty="0">
              <a:ea typeface="MS Mincho" panose="02020609040205080304" pitchFamily="49" charset="-128"/>
            </a:endParaRPr>
          </a:p>
          <a:p>
            <a:pPr marL="0" indent="0" algn="just">
              <a:spcBef>
                <a:spcPct val="50000"/>
              </a:spcBef>
              <a:buNone/>
            </a:pPr>
            <a:endParaRPr lang="en-US" dirty="0">
              <a:ea typeface="MS Mincho" panose="02020609040205080304" pitchFamily="49" charset="-128"/>
            </a:endParaRPr>
          </a:p>
          <a:p>
            <a:pPr marL="0" indent="0">
              <a:buNone/>
            </a:pPr>
            <a:endParaRPr lang="en-US" dirty="0"/>
          </a:p>
        </p:txBody>
      </p:sp>
    </p:spTree>
    <p:extLst>
      <p:ext uri="{BB962C8B-B14F-4D97-AF65-F5344CB8AC3E}">
        <p14:creationId xmlns:p14="http://schemas.microsoft.com/office/powerpoint/2010/main" val="903562770"/>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9BC79-A3FC-0498-11C6-678393A8BF88}"/>
              </a:ext>
            </a:extLst>
          </p:cNvPr>
          <p:cNvSpPr>
            <a:spLocks noGrp="1"/>
          </p:cNvSpPr>
          <p:nvPr>
            <p:ph type="title"/>
          </p:nvPr>
        </p:nvSpPr>
        <p:spPr/>
        <p:txBody>
          <a:bodyPr/>
          <a:lstStyle/>
          <a:p>
            <a:r>
              <a:rPr lang="en-US" dirty="0"/>
              <a:t>THANK YOU</a:t>
            </a:r>
            <a:endParaRPr lang="en-IN" dirty="0"/>
          </a:p>
        </p:txBody>
      </p:sp>
      <p:sp>
        <p:nvSpPr>
          <p:cNvPr id="3" name="Content Placeholder 2">
            <a:extLst>
              <a:ext uri="{FF2B5EF4-FFF2-40B4-BE49-F238E27FC236}">
                <a16:creationId xmlns:a16="http://schemas.microsoft.com/office/drawing/2014/main" id="{E7A24926-19D8-AC58-08E5-853F0BED8321}"/>
              </a:ext>
            </a:extLst>
          </p:cNvPr>
          <p:cNvSpPr>
            <a:spLocks noGrp="1"/>
          </p:cNvSpPr>
          <p:nvPr>
            <p:ph idx="1"/>
          </p:nvPr>
        </p:nvSpPr>
        <p:spPr/>
        <p:txBody>
          <a:bodyPr/>
          <a:lstStyle/>
          <a:p>
            <a:endParaRPr lang="en-IN" dirty="0"/>
          </a:p>
        </p:txBody>
      </p:sp>
    </p:spTree>
    <p:extLst>
      <p:ext uri="{BB962C8B-B14F-4D97-AF65-F5344CB8AC3E}">
        <p14:creationId xmlns:p14="http://schemas.microsoft.com/office/powerpoint/2010/main" val="79051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a:latin typeface="Times New Roman" panose="02020603050405020304" charset="0"/>
                <a:cs typeface="Times New Roman" panose="02020603050405020304" charset="0"/>
              </a:rPr>
              <a:t>SIGNS AND SYMPTOMS</a:t>
            </a:r>
          </a:p>
        </p:txBody>
      </p:sp>
      <p:sp>
        <p:nvSpPr>
          <p:cNvPr id="3" name="Content Placeholder 2"/>
          <p:cNvSpPr>
            <a:spLocks noGrp="1"/>
          </p:cNvSpPr>
          <p:nvPr>
            <p:ph idx="1"/>
          </p:nvPr>
        </p:nvSpPr>
        <p:spPr/>
        <p:txBody>
          <a:bodyPr>
            <a:normAutofit/>
          </a:bodyPr>
          <a:lstStyle/>
          <a:p>
            <a:pPr lvl="1" algn="l">
              <a:lnSpc>
                <a:spcPct val="150000"/>
              </a:lnSpc>
            </a:pPr>
            <a:r>
              <a:rPr lang="en-IN" sz="2400" dirty="0">
                <a:latin typeface="Times New Roman" panose="02020603050405020304" charset="0"/>
                <a:cs typeface="Times New Roman" panose="02020603050405020304" charset="0"/>
                <a:sym typeface="+mn-ea"/>
              </a:rPr>
              <a:t>ACUTE: Periodontal abscess formation, pain, swelling, exudate, pocket formation, and tooth mobility.</a:t>
            </a:r>
          </a:p>
          <a:p>
            <a:pPr lvl="1" algn="l">
              <a:lnSpc>
                <a:spcPct val="150000"/>
              </a:lnSpc>
            </a:pPr>
            <a:r>
              <a:rPr lang="en-IN" sz="2400" dirty="0">
                <a:latin typeface="Times New Roman" panose="02020603050405020304" charset="0"/>
                <a:cs typeface="Times New Roman" panose="02020603050405020304" charset="0"/>
                <a:sym typeface="+mn-ea"/>
              </a:rPr>
              <a:t>CHRONIC:occur without pain, sudden appearance of a pocket with bleeding on probing or exudation of pus</a:t>
            </a:r>
            <a:endParaRPr lang="en-US" sz="2400" dirty="0">
              <a:latin typeface="Times New Roman" panose="02020603050405020304" charset="0"/>
              <a:cs typeface="Times New Roman"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IN" sz="2400" dirty="0">
                <a:solidFill>
                  <a:schemeClr val="tx1"/>
                </a:solidFill>
                <a:latin typeface="Times New Roman" panose="02020603050405020304" charset="0"/>
                <a:cs typeface="Times New Roman" panose="02020603050405020304" charset="0"/>
                <a:sym typeface="+mn-ea"/>
              </a:rPr>
              <a:t>Root fractures </a:t>
            </a:r>
            <a:r>
              <a:rPr lang="en-IN" sz="2400" dirty="0">
                <a:latin typeface="Times New Roman" panose="02020603050405020304" charset="0"/>
                <a:cs typeface="Times New Roman" panose="02020603050405020304" charset="0"/>
                <a:sym typeface="+mn-ea"/>
              </a:rPr>
              <a:t>may also present as primary endodontic lesions with secondary periodontal involvement.</a:t>
            </a:r>
            <a:endParaRPr lang="en-IN" sz="2400" dirty="0">
              <a:latin typeface="Times New Roman" panose="02020603050405020304" charset="0"/>
              <a:cs typeface="Times New Roman" panose="02020603050405020304" charset="0"/>
            </a:endParaRPr>
          </a:p>
          <a:p>
            <a:pPr algn="just">
              <a:lnSpc>
                <a:spcPct val="150000"/>
              </a:lnSpc>
            </a:pPr>
            <a:r>
              <a:rPr lang="en-IN" sz="2400" dirty="0" err="1">
                <a:latin typeface="Times New Roman" panose="02020603050405020304" charset="0"/>
                <a:cs typeface="Times New Roman" panose="02020603050405020304" charset="0"/>
                <a:sym typeface="+mn-ea"/>
              </a:rPr>
              <a:t>Ex:root</a:t>
            </a:r>
            <a:r>
              <a:rPr lang="en-IN" sz="2400" dirty="0">
                <a:latin typeface="Times New Roman" panose="02020603050405020304" charset="0"/>
                <a:cs typeface="Times New Roman" panose="02020603050405020304" charset="0"/>
                <a:sym typeface="+mn-ea"/>
              </a:rPr>
              <a:t>-treated teeth, with post and crowns. </a:t>
            </a:r>
            <a:endParaRPr lang="en-IN" sz="2400" dirty="0">
              <a:latin typeface="Times New Roman" panose="02020603050405020304" charset="0"/>
              <a:cs typeface="Times New Roman" panose="02020603050405020304" charset="0"/>
            </a:endParaRPr>
          </a:p>
          <a:p>
            <a:pPr algn="just">
              <a:lnSpc>
                <a:spcPct val="150000"/>
              </a:lnSpc>
            </a:pPr>
            <a:r>
              <a:rPr lang="en-IN" sz="2400" dirty="0">
                <a:solidFill>
                  <a:schemeClr val="tx1"/>
                </a:solidFill>
                <a:latin typeface="Times New Roman" panose="02020603050405020304" charset="0"/>
                <a:cs typeface="Times New Roman" panose="02020603050405020304" charset="0"/>
                <a:sym typeface="+mn-ea"/>
              </a:rPr>
              <a:t>Signs</a:t>
            </a:r>
            <a:r>
              <a:rPr lang="en-IN" sz="2400" dirty="0">
                <a:latin typeface="Times New Roman" panose="02020603050405020304" charset="0"/>
                <a:cs typeface="Times New Roman" panose="02020603050405020304" charset="0"/>
                <a:sym typeface="+mn-ea"/>
              </a:rPr>
              <a:t>  - range from a local deepening of a periodontal pocket to more acute periodontal abscess formation</a:t>
            </a:r>
            <a:endParaRPr lang="en-US" sz="2400" dirty="0">
              <a:latin typeface="Times New Roman" panose="02020603050405020304" charset="0"/>
              <a:cs typeface="Times New Roman" panose="020206030504050203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b="1">
                <a:latin typeface="Times New Roman" panose="02020603050405020304" charset="0"/>
                <a:cs typeface="Times New Roman" panose="02020603050405020304" charset="0"/>
              </a:rPr>
              <a:t>DIAGNOSIS</a:t>
            </a:r>
          </a:p>
        </p:txBody>
      </p:sp>
      <p:sp>
        <p:nvSpPr>
          <p:cNvPr id="3" name="Content Placeholder 2"/>
          <p:cNvSpPr>
            <a:spLocks noGrp="1"/>
          </p:cNvSpPr>
          <p:nvPr>
            <p:ph idx="1"/>
          </p:nvPr>
        </p:nvSpPr>
        <p:spPr/>
        <p:txBody>
          <a:bodyPr/>
          <a:lstStyle/>
          <a:p>
            <a:r>
              <a:rPr lang="en-US" sz="2400" dirty="0">
                <a:latin typeface="Times New Roman" panose="02020603050405020304" charset="0"/>
                <a:cs typeface="Times New Roman" panose="02020603050405020304" charset="0"/>
                <a:sym typeface="+mn-ea"/>
              </a:rPr>
              <a:t>Radiographs </a:t>
            </a:r>
            <a:endParaRPr lang="en-US" sz="2400" dirty="0">
              <a:latin typeface="Times New Roman" panose="02020603050405020304" charset="0"/>
              <a:cs typeface="Times New Roman" panose="02020603050405020304" charset="0"/>
            </a:endParaRPr>
          </a:p>
          <a:p>
            <a:r>
              <a:rPr lang="en-US" sz="2400" dirty="0">
                <a:latin typeface="Times New Roman" panose="02020603050405020304" charset="0"/>
                <a:cs typeface="Times New Roman" panose="02020603050405020304" charset="0"/>
                <a:sym typeface="+mn-ea"/>
              </a:rPr>
              <a:t>Pulp testing (pulp is usually non-vital) </a:t>
            </a:r>
            <a:endParaRPr lang="en-US" sz="2400" dirty="0">
              <a:latin typeface="Times New Roman" panose="02020603050405020304" charset="0"/>
              <a:cs typeface="Times New Roman" panose="02020603050405020304" charset="0"/>
            </a:endParaRPr>
          </a:p>
          <a:p>
            <a:r>
              <a:rPr lang="en-US" sz="2400" dirty="0">
                <a:latin typeface="Times New Roman" panose="02020603050405020304" charset="0"/>
                <a:cs typeface="Times New Roman" panose="02020603050405020304" charset="0"/>
                <a:sym typeface="+mn-ea"/>
              </a:rPr>
              <a:t>Periodontal probing (presence of plaque &amp; calculus and pockets).</a:t>
            </a:r>
          </a:p>
          <a:p>
            <a:r>
              <a:rPr lang="en-US" sz="2400">
                <a:latin typeface="Times New Roman" panose="02020603050405020304" charset="0"/>
                <a:cs typeface="Times New Roman" panose="02020603050405020304" charset="0"/>
                <a:sym typeface="+mn-ea"/>
              </a:rPr>
              <a:t>Radiographs may show generalized periodontal disease with angular defects at the initial site of the endodontic involvement.</a:t>
            </a:r>
            <a:endParaRPr lang="en-US" sz="2400">
              <a:latin typeface="Times New Roman" panose="02020603050405020304" charset="0"/>
              <a:cs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2800" b="1">
                <a:latin typeface="Times New Roman" panose="02020603050405020304" charset="0"/>
                <a:cs typeface="Times New Roman" panose="02020603050405020304" charset="0"/>
              </a:rPr>
              <a:t>TREATMENT</a:t>
            </a:r>
          </a:p>
        </p:txBody>
      </p:sp>
      <p:sp>
        <p:nvSpPr>
          <p:cNvPr id="3" name="Content Placeholder 2"/>
          <p:cNvSpPr>
            <a:spLocks noGrp="1"/>
          </p:cNvSpPr>
          <p:nvPr>
            <p:ph idx="1"/>
          </p:nvPr>
        </p:nvSpPr>
        <p:spPr/>
        <p:txBody>
          <a:bodyPr/>
          <a:lstStyle/>
          <a:p>
            <a:pPr>
              <a:buFont typeface="Arial" panose="020B0604020202020204" pitchFamily="34" charset="0"/>
              <a:buChar char="•"/>
            </a:pPr>
            <a:endParaRPr lang="en-US" sz="2400">
              <a:latin typeface="Times New Roman" panose="02020603050405020304" charset="0"/>
              <a:cs typeface="Times New Roman" panose="02020603050405020304" charset="0"/>
            </a:endParaRPr>
          </a:p>
          <a:p>
            <a:pPr>
              <a:lnSpc>
                <a:spcPct val="150000"/>
              </a:lnSpc>
              <a:buFont typeface="Arial" panose="020B0604020202020204" pitchFamily="34" charset="0"/>
              <a:buChar char="•"/>
            </a:pPr>
            <a:r>
              <a:rPr lang="en-US" sz="2400" dirty="0">
                <a:latin typeface="Times New Roman" panose="02020603050405020304" charset="0"/>
                <a:cs typeface="Times New Roman" panose="02020603050405020304" charset="0"/>
                <a:sym typeface="+mn-ea"/>
              </a:rPr>
              <a:t>Endodontic and Periodontal treatment.</a:t>
            </a:r>
            <a:endParaRPr lang="en-US" sz="2400" dirty="0">
              <a:latin typeface="Times New Roman" panose="02020603050405020304" charset="0"/>
              <a:cs typeface="Times New Roman" panose="02020603050405020304" charset="0"/>
            </a:endParaRPr>
          </a:p>
          <a:p>
            <a:pPr>
              <a:lnSpc>
                <a:spcPct val="150000"/>
              </a:lnSpc>
              <a:buFont typeface="Arial" panose="020B0604020202020204" pitchFamily="34" charset="0"/>
              <a:buChar char="•"/>
            </a:pPr>
            <a:r>
              <a:rPr lang="en-US" sz="2400" dirty="0">
                <a:latin typeface="Times New Roman" panose="02020603050405020304" charset="0"/>
                <a:cs typeface="Times New Roman" panose="02020603050405020304" charset="0"/>
                <a:sym typeface="+mn-ea"/>
              </a:rPr>
              <a:t>With endodontic therapy only part of the lesion can be expected to heal</a:t>
            </a:r>
            <a:r>
              <a:rPr lang="en-IN" altLang="en-US" sz="2400" dirty="0">
                <a:latin typeface="Times New Roman" panose="02020603050405020304" charset="0"/>
                <a:cs typeface="Times New Roman" panose="02020603050405020304" charset="0"/>
                <a:sym typeface="+mn-ea"/>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4" name="Content Placeholder 3" descr="Capture"/>
          <p:cNvPicPr>
            <a:picLocks noGrp="1" noChangeAspect="1"/>
          </p:cNvPicPr>
          <p:nvPr>
            <p:ph sz="half" idx="1"/>
          </p:nvPr>
        </p:nvPicPr>
        <p:blipFill>
          <a:blip r:embed="rId2"/>
          <a:stretch>
            <a:fillRect/>
          </a:stretch>
        </p:blipFill>
        <p:spPr>
          <a:xfrm>
            <a:off x="1941418" y="2281163"/>
            <a:ext cx="4521526" cy="3595241"/>
          </a:xfrm>
          <a:prstGeom prst="rect">
            <a:avLst/>
          </a:prstGeom>
        </p:spPr>
      </p:pic>
      <p:pic>
        <p:nvPicPr>
          <p:cNvPr id="5" name="Content Placeholder 4" descr="Capture"/>
          <p:cNvPicPr>
            <a:picLocks noGrp="1" noChangeAspect="1"/>
          </p:cNvPicPr>
          <p:nvPr>
            <p:ph sz="half" idx="2"/>
          </p:nvPr>
        </p:nvPicPr>
        <p:blipFill>
          <a:blip r:embed="rId3"/>
          <a:stretch>
            <a:fillRect/>
          </a:stretch>
        </p:blipFill>
        <p:spPr>
          <a:xfrm>
            <a:off x="6990622" y="2281163"/>
            <a:ext cx="3015842" cy="359524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altLang="en-US" sz="2800" b="1">
                <a:latin typeface="Times New Roman" panose="02020603050405020304" charset="0"/>
                <a:cs typeface="Times New Roman" panose="02020603050405020304" charset="0"/>
              </a:rPr>
              <a:t>PRIMARY PERIODONTAL LESION WITH SECONDARY ENDODONTIC INVOLVEMENT</a:t>
            </a:r>
          </a:p>
        </p:txBody>
      </p:sp>
      <p:sp>
        <p:nvSpPr>
          <p:cNvPr id="3" name="Content Placeholder 2"/>
          <p:cNvSpPr>
            <a:spLocks noGrp="1"/>
          </p:cNvSpPr>
          <p:nvPr>
            <p:ph idx="1"/>
          </p:nvPr>
        </p:nvSpPr>
        <p:spPr/>
        <p:txBody>
          <a:bodyPr>
            <a:normAutofit/>
          </a:bodyPr>
          <a:lstStyle/>
          <a:p>
            <a:pPr marL="0" indent="0">
              <a:lnSpc>
                <a:spcPct val="150000"/>
              </a:lnSpc>
              <a:buNone/>
            </a:pPr>
            <a:r>
              <a:rPr lang="en-IN" altLang="en-US" sz="2400">
                <a:latin typeface="Times New Roman" panose="02020603050405020304" charset="0"/>
                <a:cs typeface="Times New Roman" panose="02020603050405020304" charset="0"/>
              </a:rPr>
              <a:t> </a:t>
            </a:r>
            <a:r>
              <a:rPr lang="en-IN" altLang="en-US" sz="2400" u="sng">
                <a:latin typeface="Times New Roman" panose="02020603050405020304" charset="0"/>
                <a:cs typeface="Times New Roman" panose="02020603050405020304" charset="0"/>
              </a:rPr>
              <a:t>ETIOPATHOGENESIS</a:t>
            </a:r>
          </a:p>
          <a:p>
            <a:pPr>
              <a:lnSpc>
                <a:spcPct val="150000"/>
              </a:lnSpc>
            </a:pPr>
            <a:r>
              <a:rPr lang="en-IN" altLang="en-US" sz="2400">
                <a:latin typeface="Times New Roman" panose="02020603050405020304" charset="0"/>
                <a:cs typeface="Times New Roman" panose="02020603050405020304" charset="0"/>
              </a:rPr>
              <a:t>P</a:t>
            </a:r>
            <a:r>
              <a:rPr lang="en-US" sz="2400">
                <a:latin typeface="Times New Roman" panose="02020603050405020304" charset="0"/>
                <a:cs typeface="Times New Roman" panose="02020603050405020304" charset="0"/>
              </a:rPr>
              <a:t>eriodontal disease can have an effect on the pulp through dentinal tubules, lateral canals, or both. </a:t>
            </a:r>
          </a:p>
          <a:p>
            <a:pPr>
              <a:lnSpc>
                <a:spcPct val="150000"/>
              </a:lnSpc>
            </a:pPr>
            <a:r>
              <a:rPr lang="en-US" sz="2400">
                <a:latin typeface="Times New Roman" panose="02020603050405020304" charset="0"/>
                <a:cs typeface="Times New Roman" panose="02020603050405020304" charset="0"/>
              </a:rPr>
              <a:t> The tooth with exhibits deep pocketing, with a history of extensive periodontal disease and, possibly, past treatment.</a:t>
            </a:r>
          </a:p>
          <a:p>
            <a:pPr>
              <a:lnSpc>
                <a:spcPct val="150000"/>
              </a:lnSpc>
            </a:pPr>
            <a:endParaRPr lang="en-US" sz="2400">
              <a:latin typeface="Times New Roman" panose="02020603050405020304" charset="0"/>
              <a:cs typeface="Times New Roman" panose="02020603050405020304" charset="0"/>
            </a:endParaRPr>
          </a:p>
          <a:p>
            <a:pPr>
              <a:lnSpc>
                <a:spcPct val="150000"/>
              </a:lnSpc>
            </a:pPr>
            <a:endParaRPr lang="en-US" sz="2400">
              <a:latin typeface="Times New Roman" panose="02020603050405020304" charset="0"/>
              <a:cs typeface="Times New Roman" panose="0202060305040502030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1194</Words>
  <Application>Microsoft Office PowerPoint</Application>
  <PresentationFormat>Widescreen</PresentationFormat>
  <Paragraphs>137</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Book Antiqua</vt:lpstr>
      <vt:lpstr>Calibri</vt:lpstr>
      <vt:lpstr>Calibri Light</vt:lpstr>
      <vt:lpstr>Garamond</vt:lpstr>
      <vt:lpstr>Times New Roman</vt:lpstr>
      <vt:lpstr>Office Theme</vt:lpstr>
      <vt:lpstr>PowerPoint Presentation</vt:lpstr>
      <vt:lpstr>Specific learning Objectives </vt:lpstr>
      <vt:lpstr>CONTENTS </vt:lpstr>
      <vt:lpstr>SIGNS AND SYMPTOMS</vt:lpstr>
      <vt:lpstr>PowerPoint Presentation</vt:lpstr>
      <vt:lpstr>DIAGNOSIS</vt:lpstr>
      <vt:lpstr>TREATMENT</vt:lpstr>
      <vt:lpstr>PowerPoint Presentation</vt:lpstr>
      <vt:lpstr>PRIMARY PERIODONTAL LESION WITH SECONDARY ENDODONTIC INVOLVEMENT</vt:lpstr>
      <vt:lpstr>PowerPoint Presentation</vt:lpstr>
      <vt:lpstr>SYMPTOMS</vt:lpstr>
      <vt:lpstr>DIAGNOSIS</vt:lpstr>
      <vt:lpstr>TREATMENT</vt:lpstr>
      <vt:lpstr>PROGNOSIS</vt:lpstr>
      <vt:lpstr>PowerPoint Presentation</vt:lpstr>
      <vt:lpstr>TRUE COMBINED LESION</vt:lpstr>
      <vt:lpstr>SIGNS AND SYMPTOMS</vt:lpstr>
      <vt:lpstr>TREATMENT</vt:lpstr>
      <vt:lpstr>PROGNOSIS</vt:lpstr>
      <vt:lpstr>PowerPoint Presentation</vt:lpstr>
      <vt:lpstr>PowerPoint Presentation</vt:lpstr>
      <vt:lpstr>COMBINED LESION TREATMENT PROTOCOL</vt:lpstr>
      <vt:lpstr>FOLLOW UP MANAGEMENT</vt:lpstr>
      <vt:lpstr>LONGER TERM MANAGEMENT</vt:lpstr>
      <vt:lpstr>CONCOMITANT PULPAL AND PERIODONTAL LESION</vt:lpstr>
      <vt:lpstr>PowerPoint Presentation</vt:lpstr>
      <vt:lpstr>PROGNOSIS</vt:lpstr>
      <vt:lpstr>PowerPoint Presentation</vt:lpstr>
      <vt:lpstr>     DIFFERENTIAL DIAGNOSIS</vt:lpstr>
      <vt:lpstr>PowerPoint Presentation</vt:lpstr>
      <vt:lpstr>VERTICAL ROOT FRACTURE</vt:lpstr>
      <vt:lpstr>PowerPoint Presentation</vt:lpstr>
      <vt:lpstr>PowerPoint Presentation</vt:lpstr>
      <vt:lpstr>PowerPoint Presentation</vt:lpstr>
      <vt:lpstr>TAKE HOME MESSAGE   </vt:lpstr>
      <vt:lpstr>QUESTIONS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ahmed ali Khan</dc:creator>
  <cp:lastModifiedBy>Md ahmed ali Khan</cp:lastModifiedBy>
  <cp:revision>1</cp:revision>
  <dcterms:created xsi:type="dcterms:W3CDTF">2023-04-18T18:42:32Z</dcterms:created>
  <dcterms:modified xsi:type="dcterms:W3CDTF">2023-04-18T18:45:39Z</dcterms:modified>
</cp:coreProperties>
</file>